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69" r:id="rId5"/>
    <p:sldId id="290" r:id="rId6"/>
    <p:sldId id="260" r:id="rId7"/>
    <p:sldId id="258" r:id="rId8"/>
    <p:sldId id="277" r:id="rId9"/>
    <p:sldId id="276" r:id="rId10"/>
    <p:sldId id="278" r:id="rId11"/>
    <p:sldId id="294" r:id="rId12"/>
    <p:sldId id="295" r:id="rId13"/>
    <p:sldId id="281" r:id="rId14"/>
    <p:sldId id="296" r:id="rId15"/>
    <p:sldId id="298" r:id="rId16"/>
    <p:sldId id="299" r:id="rId17"/>
    <p:sldId id="300" r:id="rId18"/>
    <p:sldId id="301" r:id="rId19"/>
    <p:sldId id="302" r:id="rId20"/>
    <p:sldId id="297" r:id="rId21"/>
    <p:sldId id="303" r:id="rId22"/>
    <p:sldId id="304" r:id="rId23"/>
    <p:sldId id="292" r:id="rId24"/>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E7A308-FB52-8150-C7F2-6F7ADE555EC4}" name="ODONGO Sharize" initials="OS" userId="S::OdongoS@ramsar.org::91a3bfa5-a164-4fd9-9658-2f20f66ce3e5" providerId="AD"/>
  <p188:author id="{5F39852F-CC03-07A3-4CE7-02AD8D1E6FF7}" name="Damien Gallay" initials="DG" userId="370450c06bd5ec50" providerId="Windows Live"/>
  <p188:author id="{144301E5-3F4F-6394-9555-1674D5F0C559}" name="Fabia D'Arienzo" initials="FD" userId="5690b859840e9f6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A00"/>
    <a:srgbClr val="006425"/>
    <a:srgbClr val="E92E09"/>
    <a:srgbClr val="AD9B1E"/>
    <a:srgbClr val="655348"/>
    <a:srgbClr val="FAF3EC"/>
    <a:srgbClr val="BE8B7A"/>
    <a:srgbClr val="5B802C"/>
    <a:srgbClr val="1A95A3"/>
    <a:srgbClr val="BBD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p:restoredTop sz="96190"/>
  </p:normalViewPr>
  <p:slideViewPr>
    <p:cSldViewPr snapToGrid="0" snapToObjects="1">
      <p:cViewPr varScale="1">
        <p:scale>
          <a:sx n="119" d="100"/>
          <a:sy n="119" d="100"/>
        </p:scale>
        <p:origin x="1096"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1" d="100"/>
          <a:sy n="131" d="100"/>
        </p:scale>
        <p:origin x="4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2574596-8B82-45C7-AE93-3297CC69F311}" type="datetimeFigureOut">
              <a:rPr lang="en-GB" smtClean="0"/>
              <a:t>06/01/2025</a:t>
            </a:fld>
            <a:endParaRPr lang="en-GB" dirty="0"/>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2696DD2-4C87-4760-B016-D0012F25AADC}" type="slidenum">
              <a:rPr lang="en-GB" smtClean="0"/>
              <a:t>‹N°›</a:t>
            </a:fld>
            <a:endParaRPr lang="en-GB" dirty="0"/>
          </a:p>
        </p:txBody>
      </p:sp>
    </p:spTree>
    <p:extLst>
      <p:ext uri="{BB962C8B-B14F-4D97-AF65-F5344CB8AC3E}">
        <p14:creationId xmlns:p14="http://schemas.microsoft.com/office/powerpoint/2010/main" val="250387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AA7E0069-CD8C-49B5-B697-CD758BB017E2}" type="datetimeFigureOut">
              <a:rPr lang="en-US" smtClean="0"/>
              <a:t>1/6/25</a:t>
            </a:fld>
            <a:endParaRPr lang="en-US"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BA2AA709-0045-4154-ACF6-54C4A8ABBEDC}" type="slidenum">
              <a:rPr lang="en-US" smtClean="0"/>
              <a:t>‹N°›</a:t>
            </a:fld>
            <a:endParaRPr lang="en-US" dirty="0"/>
          </a:p>
        </p:txBody>
      </p:sp>
    </p:spTree>
    <p:extLst>
      <p:ext uri="{BB962C8B-B14F-4D97-AF65-F5344CB8AC3E}">
        <p14:creationId xmlns:p14="http://schemas.microsoft.com/office/powerpoint/2010/main" val="151886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A2AA709-0045-4154-ACF6-54C4A8ABBEDC}" type="slidenum">
              <a:rPr lang="en-US" smtClean="0"/>
              <a:t>1</a:t>
            </a:fld>
            <a:endParaRPr lang="en-US" dirty="0"/>
          </a:p>
        </p:txBody>
      </p:sp>
    </p:spTree>
    <p:extLst>
      <p:ext uri="{BB962C8B-B14F-4D97-AF65-F5344CB8AC3E}">
        <p14:creationId xmlns:p14="http://schemas.microsoft.com/office/powerpoint/2010/main" val="3242562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13</a:t>
            </a:fld>
            <a:endParaRPr lang="en-US" dirty="0"/>
          </a:p>
        </p:txBody>
      </p:sp>
    </p:spTree>
    <p:extLst>
      <p:ext uri="{BB962C8B-B14F-4D97-AF65-F5344CB8AC3E}">
        <p14:creationId xmlns:p14="http://schemas.microsoft.com/office/powerpoint/2010/main" val="170316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14</a:t>
            </a:fld>
            <a:endParaRPr lang="en-US" dirty="0"/>
          </a:p>
        </p:txBody>
      </p:sp>
    </p:spTree>
    <p:extLst>
      <p:ext uri="{BB962C8B-B14F-4D97-AF65-F5344CB8AC3E}">
        <p14:creationId xmlns:p14="http://schemas.microsoft.com/office/powerpoint/2010/main" val="62859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15</a:t>
            </a:fld>
            <a:endParaRPr lang="en-US" dirty="0"/>
          </a:p>
        </p:txBody>
      </p:sp>
    </p:spTree>
    <p:extLst>
      <p:ext uri="{BB962C8B-B14F-4D97-AF65-F5344CB8AC3E}">
        <p14:creationId xmlns:p14="http://schemas.microsoft.com/office/powerpoint/2010/main" val="4184317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16</a:t>
            </a:fld>
            <a:endParaRPr lang="en-US" dirty="0"/>
          </a:p>
        </p:txBody>
      </p:sp>
    </p:spTree>
    <p:extLst>
      <p:ext uri="{BB962C8B-B14F-4D97-AF65-F5344CB8AC3E}">
        <p14:creationId xmlns:p14="http://schemas.microsoft.com/office/powerpoint/2010/main" val="704895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17</a:t>
            </a:fld>
            <a:endParaRPr lang="en-US" dirty="0"/>
          </a:p>
        </p:txBody>
      </p:sp>
    </p:spTree>
    <p:extLst>
      <p:ext uri="{BB962C8B-B14F-4D97-AF65-F5344CB8AC3E}">
        <p14:creationId xmlns:p14="http://schemas.microsoft.com/office/powerpoint/2010/main" val="3288704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34EDD-A808-274F-4EDC-13F4F6C61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EEDBC-157D-3642-153E-9DE456B80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9616E-0E97-3AFF-EBC5-56FC28A4CE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68A06-6FFE-B7BC-61A1-1B4173A7E700}"/>
              </a:ext>
            </a:extLst>
          </p:cNvPr>
          <p:cNvSpPr>
            <a:spLocks noGrp="1"/>
          </p:cNvSpPr>
          <p:nvPr>
            <p:ph type="sldNum" sz="quarter" idx="5"/>
          </p:nvPr>
        </p:nvSpPr>
        <p:spPr/>
        <p:txBody>
          <a:bodyPr/>
          <a:lstStyle/>
          <a:p>
            <a:fld id="{BA2AA709-0045-4154-ACF6-54C4A8ABBEDC}" type="slidenum">
              <a:rPr lang="en-US" smtClean="0"/>
              <a:t>18</a:t>
            </a:fld>
            <a:endParaRPr lang="en-US" dirty="0"/>
          </a:p>
        </p:txBody>
      </p:sp>
    </p:spTree>
    <p:extLst>
      <p:ext uri="{BB962C8B-B14F-4D97-AF65-F5344CB8AC3E}">
        <p14:creationId xmlns:p14="http://schemas.microsoft.com/office/powerpoint/2010/main" val="2622924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34EDD-A808-274F-4EDC-13F4F6C61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EEDBC-157D-3642-153E-9DE456B80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9616E-0E97-3AFF-EBC5-56FC28A4CE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68A06-6FFE-B7BC-61A1-1B4173A7E700}"/>
              </a:ext>
            </a:extLst>
          </p:cNvPr>
          <p:cNvSpPr>
            <a:spLocks noGrp="1"/>
          </p:cNvSpPr>
          <p:nvPr>
            <p:ph type="sldNum" sz="quarter" idx="5"/>
          </p:nvPr>
        </p:nvSpPr>
        <p:spPr/>
        <p:txBody>
          <a:bodyPr/>
          <a:lstStyle/>
          <a:p>
            <a:fld id="{BA2AA709-0045-4154-ACF6-54C4A8ABBEDC}" type="slidenum">
              <a:rPr lang="en-US" smtClean="0"/>
              <a:t>19</a:t>
            </a:fld>
            <a:endParaRPr lang="en-US" dirty="0"/>
          </a:p>
        </p:txBody>
      </p:sp>
    </p:spTree>
    <p:extLst>
      <p:ext uri="{BB962C8B-B14F-4D97-AF65-F5344CB8AC3E}">
        <p14:creationId xmlns:p14="http://schemas.microsoft.com/office/powerpoint/2010/main" val="284750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3</a:t>
            </a:fld>
            <a:endParaRPr lang="en-US" dirty="0"/>
          </a:p>
        </p:txBody>
      </p:sp>
    </p:spTree>
    <p:extLst>
      <p:ext uri="{BB962C8B-B14F-4D97-AF65-F5344CB8AC3E}">
        <p14:creationId xmlns:p14="http://schemas.microsoft.com/office/powerpoint/2010/main" val="150669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4</a:t>
            </a:fld>
            <a:endParaRPr lang="en-US" dirty="0"/>
          </a:p>
        </p:txBody>
      </p:sp>
    </p:spTree>
    <p:extLst>
      <p:ext uri="{BB962C8B-B14F-4D97-AF65-F5344CB8AC3E}">
        <p14:creationId xmlns:p14="http://schemas.microsoft.com/office/powerpoint/2010/main" val="66047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5</a:t>
            </a:fld>
            <a:endParaRPr lang="en-US" dirty="0"/>
          </a:p>
        </p:txBody>
      </p:sp>
    </p:spTree>
    <p:extLst>
      <p:ext uri="{BB962C8B-B14F-4D97-AF65-F5344CB8AC3E}">
        <p14:creationId xmlns:p14="http://schemas.microsoft.com/office/powerpoint/2010/main" val="4552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6</a:t>
            </a:fld>
            <a:endParaRPr lang="en-US" dirty="0"/>
          </a:p>
        </p:txBody>
      </p:sp>
    </p:spTree>
    <p:extLst>
      <p:ext uri="{BB962C8B-B14F-4D97-AF65-F5344CB8AC3E}">
        <p14:creationId xmlns:p14="http://schemas.microsoft.com/office/powerpoint/2010/main" val="215359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7</a:t>
            </a:fld>
            <a:endParaRPr lang="en-US" dirty="0"/>
          </a:p>
        </p:txBody>
      </p:sp>
    </p:spTree>
    <p:extLst>
      <p:ext uri="{BB962C8B-B14F-4D97-AF65-F5344CB8AC3E}">
        <p14:creationId xmlns:p14="http://schemas.microsoft.com/office/powerpoint/2010/main" val="148864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9</a:t>
            </a:fld>
            <a:endParaRPr lang="en-US" dirty="0"/>
          </a:p>
        </p:txBody>
      </p:sp>
    </p:spTree>
    <p:extLst>
      <p:ext uri="{BB962C8B-B14F-4D97-AF65-F5344CB8AC3E}">
        <p14:creationId xmlns:p14="http://schemas.microsoft.com/office/powerpoint/2010/main" val="329956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11</a:t>
            </a:fld>
            <a:endParaRPr lang="en-US" dirty="0"/>
          </a:p>
        </p:txBody>
      </p:sp>
    </p:spTree>
    <p:extLst>
      <p:ext uri="{BB962C8B-B14F-4D97-AF65-F5344CB8AC3E}">
        <p14:creationId xmlns:p14="http://schemas.microsoft.com/office/powerpoint/2010/main" val="3601161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2AA709-0045-4154-ACF6-54C4A8ABBEDC}" type="slidenum">
              <a:rPr lang="en-US" smtClean="0"/>
              <a:t>12</a:t>
            </a:fld>
            <a:endParaRPr lang="en-US" dirty="0"/>
          </a:p>
        </p:txBody>
      </p:sp>
    </p:spTree>
    <p:extLst>
      <p:ext uri="{BB962C8B-B14F-4D97-AF65-F5344CB8AC3E}">
        <p14:creationId xmlns:p14="http://schemas.microsoft.com/office/powerpoint/2010/main" val="364497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0DB475-25C4-1598-FDF0-C6C5B110882B}"/>
              </a:ext>
            </a:extLst>
          </p:cNvPr>
          <p:cNvSpPr/>
          <p:nvPr userDrawn="1"/>
        </p:nvSpPr>
        <p:spPr>
          <a:xfrm>
            <a:off x="282111" y="288000"/>
            <a:ext cx="9456114" cy="1221220"/>
          </a:xfrm>
          <a:prstGeom prst="rect">
            <a:avLst/>
          </a:prstGeom>
          <a:solidFill>
            <a:srgbClr val="FDBA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C28807A5-B910-BAAD-9474-A3889396F75F}"/>
              </a:ext>
            </a:extLst>
          </p:cNvPr>
          <p:cNvSpPr txBox="1">
            <a:spLocks/>
          </p:cNvSpPr>
          <p:nvPr userDrawn="1"/>
        </p:nvSpPr>
        <p:spPr>
          <a:xfrm>
            <a:off x="838200" y="136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a:lstStyle>
          <a:p>
            <a:endParaRPr lang="fr-FR" dirty="0"/>
          </a:p>
        </p:txBody>
      </p:sp>
      <p:sp>
        <p:nvSpPr>
          <p:cNvPr id="9" name="Rectangle 8">
            <a:extLst>
              <a:ext uri="{FF2B5EF4-FFF2-40B4-BE49-F238E27FC236}">
                <a16:creationId xmlns:a16="http://schemas.microsoft.com/office/drawing/2014/main" id="{3E4C733C-C4BB-C47D-FA28-39A293792318}"/>
              </a:ext>
            </a:extLst>
          </p:cNvPr>
          <p:cNvSpPr/>
          <p:nvPr userDrawn="1"/>
        </p:nvSpPr>
        <p:spPr>
          <a:xfrm>
            <a:off x="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76D135B8-254C-1DCE-51B9-33A2B9CFE30D}"/>
              </a:ext>
            </a:extLst>
          </p:cNvPr>
          <p:cNvSpPr/>
          <p:nvPr userDrawn="1"/>
        </p:nvSpPr>
        <p:spPr>
          <a:xfrm>
            <a:off x="287999" y="0"/>
            <a:ext cx="11616000" cy="288000"/>
          </a:xfrm>
          <a:prstGeom prst="rect">
            <a:avLst/>
          </a:prstGeom>
          <a:solidFill>
            <a:srgbClr val="E92E09"/>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566A1A39-8393-E7FC-D8B6-265C277AFCFF}"/>
              </a:ext>
            </a:extLst>
          </p:cNvPr>
          <p:cNvSpPr/>
          <p:nvPr userDrawn="1"/>
        </p:nvSpPr>
        <p:spPr>
          <a:xfrm>
            <a:off x="1190400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83021360-44A6-AF8D-9239-3A354737C0D0}"/>
              </a:ext>
            </a:extLst>
          </p:cNvPr>
          <p:cNvSpPr/>
          <p:nvPr userDrawn="1"/>
        </p:nvSpPr>
        <p:spPr>
          <a:xfrm>
            <a:off x="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9D8A1D56-01E6-6996-03DC-63C3FC209C6C}"/>
              </a:ext>
            </a:extLst>
          </p:cNvPr>
          <p:cNvSpPr/>
          <p:nvPr userDrawn="1"/>
        </p:nvSpPr>
        <p:spPr>
          <a:xfrm>
            <a:off x="287999" y="6550702"/>
            <a:ext cx="11616000" cy="28800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FB13F2EC-9769-7B74-1C16-4340B69186E5}"/>
              </a:ext>
            </a:extLst>
          </p:cNvPr>
          <p:cNvSpPr/>
          <p:nvPr userDrawn="1"/>
        </p:nvSpPr>
        <p:spPr>
          <a:xfrm>
            <a:off x="1190400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D002F40-CF05-540D-1827-BA8BAF2DCD45}"/>
              </a:ext>
            </a:extLst>
          </p:cNvPr>
          <p:cNvSpPr/>
          <p:nvPr userDrawn="1"/>
        </p:nvSpPr>
        <p:spPr>
          <a:xfrm rot="16200000">
            <a:off x="-2976906"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8C66AA89-8A0C-7184-00B8-582F9A2E0E55}"/>
              </a:ext>
            </a:extLst>
          </p:cNvPr>
          <p:cNvSpPr/>
          <p:nvPr userDrawn="1"/>
        </p:nvSpPr>
        <p:spPr>
          <a:xfrm rot="16200000">
            <a:off x="8924149"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367498A2-CFC8-0346-BD5B-502878AB30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DAD4DB-0AF2-8F4F-8700-6E24D6B9F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FEE2FC-6D3B-C141-95E1-B69FB014F569}"/>
              </a:ext>
            </a:extLst>
          </p:cNvPr>
          <p:cNvSpPr>
            <a:spLocks noGrp="1"/>
          </p:cNvSpPr>
          <p:nvPr>
            <p:ph type="dt" sz="half" idx="10"/>
          </p:nvPr>
        </p:nvSpPr>
        <p:spPr>
          <a:xfrm>
            <a:off x="838200" y="6135558"/>
            <a:ext cx="2743200" cy="365125"/>
          </a:xfrm>
        </p:spPr>
        <p:txBody>
          <a:bodyPr/>
          <a:lstStyle/>
          <a:p>
            <a:fld id="{43D04C09-88F4-D14E-ABCD-B2D4AC3DE463}" type="datetimeFigureOut">
              <a:rPr lang="fr-FR" smtClean="0"/>
              <a:t>06/01/2025</a:t>
            </a:fld>
            <a:endParaRPr lang="fr-FR" dirty="0"/>
          </a:p>
        </p:txBody>
      </p:sp>
      <p:sp>
        <p:nvSpPr>
          <p:cNvPr id="5" name="Espace réservé du pied de page 4">
            <a:extLst>
              <a:ext uri="{FF2B5EF4-FFF2-40B4-BE49-F238E27FC236}">
                <a16:creationId xmlns:a16="http://schemas.microsoft.com/office/drawing/2014/main" id="{FFC7DD75-6429-B042-996A-350089A4A270}"/>
              </a:ext>
            </a:extLst>
          </p:cNvPr>
          <p:cNvSpPr>
            <a:spLocks noGrp="1"/>
          </p:cNvSpPr>
          <p:nvPr>
            <p:ph type="ftr" sz="quarter" idx="11"/>
          </p:nvPr>
        </p:nvSpPr>
        <p:spPr>
          <a:xfrm>
            <a:off x="4038600" y="6135558"/>
            <a:ext cx="4114800" cy="365125"/>
          </a:xfrm>
        </p:spPr>
        <p:txBody>
          <a:bodyPr/>
          <a:lstStyle/>
          <a:p>
            <a:endParaRPr lang="fr-FR" dirty="0"/>
          </a:p>
        </p:txBody>
      </p:sp>
      <p:sp>
        <p:nvSpPr>
          <p:cNvPr id="6" name="Espace réservé du numéro de diapositive 5">
            <a:extLst>
              <a:ext uri="{FF2B5EF4-FFF2-40B4-BE49-F238E27FC236}">
                <a16:creationId xmlns:a16="http://schemas.microsoft.com/office/drawing/2014/main" id="{E652B2A2-5F38-934B-98F5-DB464E13F790}"/>
              </a:ext>
            </a:extLst>
          </p:cNvPr>
          <p:cNvSpPr>
            <a:spLocks noGrp="1"/>
          </p:cNvSpPr>
          <p:nvPr>
            <p:ph type="sldNum" sz="quarter" idx="12"/>
          </p:nvPr>
        </p:nvSpPr>
        <p:spPr>
          <a:xfrm>
            <a:off x="9041506" y="6135557"/>
            <a:ext cx="2743200" cy="365125"/>
          </a:xfrm>
        </p:spPr>
        <p:txBody>
          <a:bodyPr/>
          <a:lstStyle>
            <a:lvl1pPr>
              <a:defRPr>
                <a:solidFill>
                  <a:srgbClr val="655348"/>
                </a:solidFill>
              </a:defRPr>
            </a:lvl1pPr>
          </a:lstStyle>
          <a:p>
            <a:fld id="{CB6EC6E6-8E21-2F47-B487-0542D24FCF44}" type="slidenum">
              <a:rPr lang="fr-FR" smtClean="0"/>
              <a:pPr/>
              <a:t>‹N°›</a:t>
            </a:fld>
            <a:endParaRPr lang="fr-FR" dirty="0"/>
          </a:p>
        </p:txBody>
      </p:sp>
      <p:sp>
        <p:nvSpPr>
          <p:cNvPr id="26" name="Rectangle 25">
            <a:extLst>
              <a:ext uri="{FF2B5EF4-FFF2-40B4-BE49-F238E27FC236}">
                <a16:creationId xmlns:a16="http://schemas.microsoft.com/office/drawing/2014/main" id="{8F00654F-B4DD-E4E5-8B0C-0746E7FE3969}"/>
              </a:ext>
            </a:extLst>
          </p:cNvPr>
          <p:cNvSpPr/>
          <p:nvPr userDrawn="1"/>
        </p:nvSpPr>
        <p:spPr>
          <a:xfrm>
            <a:off x="9765792" y="288000"/>
            <a:ext cx="2132318" cy="122122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descr="Une image contenant texte, Police, Graphique, graphisme&#10;&#10;Description générée automatiquement">
            <a:extLst>
              <a:ext uri="{FF2B5EF4-FFF2-40B4-BE49-F238E27FC236}">
                <a16:creationId xmlns:a16="http://schemas.microsoft.com/office/drawing/2014/main" id="{63733F21-B4B2-AE18-89DC-577071D462A1}"/>
              </a:ext>
            </a:extLst>
          </p:cNvPr>
          <p:cNvPicPr>
            <a:picLocks noChangeAspect="1"/>
          </p:cNvPicPr>
          <p:nvPr userDrawn="1"/>
        </p:nvPicPr>
        <p:blipFill>
          <a:blip r:embed="rId2"/>
          <a:stretch>
            <a:fillRect/>
          </a:stretch>
        </p:blipFill>
        <p:spPr>
          <a:xfrm>
            <a:off x="9839832" y="383348"/>
            <a:ext cx="2035128" cy="1010026"/>
          </a:xfrm>
          <a:prstGeom prst="rect">
            <a:avLst/>
          </a:prstGeom>
        </p:spPr>
      </p:pic>
    </p:spTree>
    <p:extLst>
      <p:ext uri="{BB962C8B-B14F-4D97-AF65-F5344CB8AC3E}">
        <p14:creationId xmlns:p14="http://schemas.microsoft.com/office/powerpoint/2010/main" val="259473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C4BE8-5DFC-8E41-87EA-450BDD2155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75F4B5-0F02-B449-A18D-243C10FCF8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68447C-6C86-594B-ACED-68CFB861DA81}"/>
              </a:ext>
            </a:extLst>
          </p:cNvPr>
          <p:cNvSpPr>
            <a:spLocks noGrp="1"/>
          </p:cNvSpPr>
          <p:nvPr>
            <p:ph type="dt" sz="half" idx="10"/>
          </p:nvPr>
        </p:nvSpPr>
        <p:spPr/>
        <p:txBody>
          <a:bodyPr/>
          <a:lstStyle/>
          <a:p>
            <a:fld id="{43D04C09-88F4-D14E-ABCD-B2D4AC3DE463}" type="datetimeFigureOut">
              <a:rPr lang="fr-FR" smtClean="0"/>
              <a:t>06/01/2025</a:t>
            </a:fld>
            <a:endParaRPr lang="fr-FR" dirty="0"/>
          </a:p>
        </p:txBody>
      </p:sp>
      <p:sp>
        <p:nvSpPr>
          <p:cNvPr id="5" name="Espace réservé du pied de page 4">
            <a:extLst>
              <a:ext uri="{FF2B5EF4-FFF2-40B4-BE49-F238E27FC236}">
                <a16:creationId xmlns:a16="http://schemas.microsoft.com/office/drawing/2014/main" id="{20B510E2-23C4-8C4C-A3D3-4C903594BD0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36CE604E-ECC8-B645-B17F-0B043CE914CA}"/>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325844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D9DA02-45D3-6D47-AD8A-A12D3DE8C9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E47113-8550-BD42-B0C3-747C10613A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2BA57-C1F3-2E4D-A626-F697B1BB0CF1}"/>
              </a:ext>
            </a:extLst>
          </p:cNvPr>
          <p:cNvSpPr>
            <a:spLocks noGrp="1"/>
          </p:cNvSpPr>
          <p:nvPr>
            <p:ph type="dt" sz="half" idx="10"/>
          </p:nvPr>
        </p:nvSpPr>
        <p:spPr/>
        <p:txBody>
          <a:bodyPr/>
          <a:lstStyle/>
          <a:p>
            <a:fld id="{43D04C09-88F4-D14E-ABCD-B2D4AC3DE463}" type="datetimeFigureOut">
              <a:rPr lang="fr-FR" smtClean="0"/>
              <a:t>06/01/2025</a:t>
            </a:fld>
            <a:endParaRPr lang="fr-FR" dirty="0"/>
          </a:p>
        </p:txBody>
      </p:sp>
      <p:sp>
        <p:nvSpPr>
          <p:cNvPr id="5" name="Espace réservé du pied de page 4">
            <a:extLst>
              <a:ext uri="{FF2B5EF4-FFF2-40B4-BE49-F238E27FC236}">
                <a16:creationId xmlns:a16="http://schemas.microsoft.com/office/drawing/2014/main" id="{A2C181B2-B853-8541-A1AA-35ACC922A75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77C87F8-9989-AC41-9806-89BAC09ECC86}"/>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32808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839700-0637-13CD-CB9A-FFCFCFE219FD}"/>
              </a:ext>
            </a:extLst>
          </p:cNvPr>
          <p:cNvSpPr/>
          <p:nvPr userDrawn="1"/>
        </p:nvSpPr>
        <p:spPr>
          <a:xfrm>
            <a:off x="282111" y="288000"/>
            <a:ext cx="11616000" cy="1221220"/>
          </a:xfrm>
          <a:prstGeom prst="rect">
            <a:avLst/>
          </a:prstGeom>
          <a:solidFill>
            <a:srgbClr val="FDBA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A29B414-E011-3604-2BBC-2A1F8D1EB65C}"/>
              </a:ext>
            </a:extLst>
          </p:cNvPr>
          <p:cNvSpPr/>
          <p:nvPr userDrawn="1"/>
        </p:nvSpPr>
        <p:spPr>
          <a:xfrm>
            <a:off x="9765792" y="288000"/>
            <a:ext cx="2132318" cy="122122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a:extLst>
              <a:ext uri="{FF2B5EF4-FFF2-40B4-BE49-F238E27FC236}">
                <a16:creationId xmlns:a16="http://schemas.microsoft.com/office/drawing/2014/main" id="{A0C12B5D-E432-F44D-8CDE-EEF74C4A0181}"/>
              </a:ext>
            </a:extLst>
          </p:cNvPr>
          <p:cNvSpPr>
            <a:spLocks noGrp="1"/>
          </p:cNvSpPr>
          <p:nvPr>
            <p:ph idx="1"/>
          </p:nvPr>
        </p:nvSpPr>
        <p:spPr/>
        <p:txBody>
          <a:bodyPr/>
          <a:lstStyle>
            <a:lvl1pPr>
              <a:defRPr sz="2200">
                <a:solidFill>
                  <a:srgbClr val="006425"/>
                </a:solidFill>
              </a:defRPr>
            </a:lvl1pPr>
            <a:lvl2pPr>
              <a:defRPr sz="2000"/>
            </a:lvl2pPr>
            <a:lvl3pPr>
              <a:defRPr sz="1800"/>
            </a:lvl3pPr>
            <a:lvl4pPr>
              <a:defRPr sz="1600"/>
            </a:lvl4pPr>
            <a:lvl5pPr>
              <a:defRPr sz="15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C547A01-7E47-A440-9C4B-EEA6DD3B8C30}"/>
              </a:ext>
            </a:extLst>
          </p:cNvPr>
          <p:cNvSpPr>
            <a:spLocks noGrp="1"/>
          </p:cNvSpPr>
          <p:nvPr>
            <p:ph type="dt" sz="half" idx="10"/>
          </p:nvPr>
        </p:nvSpPr>
        <p:spPr>
          <a:xfrm>
            <a:off x="838200" y="6176470"/>
            <a:ext cx="2743200" cy="365125"/>
          </a:xfrm>
        </p:spPr>
        <p:txBody>
          <a:bodyPr/>
          <a:lstStyle/>
          <a:p>
            <a:fld id="{43D04C09-88F4-D14E-ABCD-B2D4AC3DE463}" type="datetimeFigureOut">
              <a:rPr lang="fr-FR" smtClean="0"/>
              <a:t>06/01/2025</a:t>
            </a:fld>
            <a:endParaRPr lang="fr-FR" dirty="0"/>
          </a:p>
        </p:txBody>
      </p:sp>
      <p:sp>
        <p:nvSpPr>
          <p:cNvPr id="5" name="Espace réservé du pied de page 4">
            <a:extLst>
              <a:ext uri="{FF2B5EF4-FFF2-40B4-BE49-F238E27FC236}">
                <a16:creationId xmlns:a16="http://schemas.microsoft.com/office/drawing/2014/main" id="{61D30B02-302A-1647-A8F9-80E6CF9316D6}"/>
              </a:ext>
            </a:extLst>
          </p:cNvPr>
          <p:cNvSpPr>
            <a:spLocks noGrp="1"/>
          </p:cNvSpPr>
          <p:nvPr>
            <p:ph type="ftr" sz="quarter" idx="11"/>
          </p:nvPr>
        </p:nvSpPr>
        <p:spPr>
          <a:xfrm>
            <a:off x="4038600" y="6176470"/>
            <a:ext cx="4114800" cy="365125"/>
          </a:xfrm>
        </p:spPr>
        <p:txBody>
          <a:bodyPr/>
          <a:lstStyle/>
          <a:p>
            <a:endParaRPr lang="fr-FR" dirty="0"/>
          </a:p>
        </p:txBody>
      </p:sp>
      <p:sp>
        <p:nvSpPr>
          <p:cNvPr id="6" name="Espace réservé du numéro de diapositive 5">
            <a:extLst>
              <a:ext uri="{FF2B5EF4-FFF2-40B4-BE49-F238E27FC236}">
                <a16:creationId xmlns:a16="http://schemas.microsoft.com/office/drawing/2014/main" id="{493B6579-0F65-2942-A3BE-6628BA86FC83}"/>
              </a:ext>
            </a:extLst>
          </p:cNvPr>
          <p:cNvSpPr>
            <a:spLocks noGrp="1"/>
          </p:cNvSpPr>
          <p:nvPr>
            <p:ph type="sldNum" sz="quarter" idx="12"/>
          </p:nvPr>
        </p:nvSpPr>
        <p:spPr>
          <a:xfrm>
            <a:off x="9018495" y="6155039"/>
            <a:ext cx="2743200" cy="365125"/>
          </a:xfrm>
        </p:spPr>
        <p:txBody>
          <a:bodyPr/>
          <a:lstStyle>
            <a:lvl1pPr>
              <a:defRPr>
                <a:solidFill>
                  <a:srgbClr val="655348"/>
                </a:solidFill>
              </a:defRPr>
            </a:lvl1pPr>
          </a:lstStyle>
          <a:p>
            <a:fld id="{CB6EC6E6-8E21-2F47-B487-0542D24FCF44}" type="slidenum">
              <a:rPr lang="fr-FR" smtClean="0"/>
              <a:pPr/>
              <a:t>‹N°›</a:t>
            </a:fld>
            <a:endParaRPr lang="fr-FR" dirty="0"/>
          </a:p>
        </p:txBody>
      </p:sp>
      <p:sp>
        <p:nvSpPr>
          <p:cNvPr id="2" name="Titre 1">
            <a:extLst>
              <a:ext uri="{FF2B5EF4-FFF2-40B4-BE49-F238E27FC236}">
                <a16:creationId xmlns:a16="http://schemas.microsoft.com/office/drawing/2014/main" id="{1E575B32-0D98-224D-90DD-110BC41FAB22}"/>
              </a:ext>
            </a:extLst>
          </p:cNvPr>
          <p:cNvSpPr>
            <a:spLocks noGrp="1"/>
          </p:cNvSpPr>
          <p:nvPr>
            <p:ph type="title"/>
          </p:nvPr>
        </p:nvSpPr>
        <p:spPr>
          <a:xfrm>
            <a:off x="838200" y="136525"/>
            <a:ext cx="10515600" cy="1325563"/>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endParaRPr lang="fr-FR" dirty="0"/>
          </a:p>
        </p:txBody>
      </p:sp>
      <p:sp>
        <p:nvSpPr>
          <p:cNvPr id="13" name="Rectangle 12">
            <a:extLst>
              <a:ext uri="{FF2B5EF4-FFF2-40B4-BE49-F238E27FC236}">
                <a16:creationId xmlns:a16="http://schemas.microsoft.com/office/drawing/2014/main" id="{661B4156-317B-0650-7E50-780FBFC7AFB2}"/>
              </a:ext>
            </a:extLst>
          </p:cNvPr>
          <p:cNvSpPr/>
          <p:nvPr userDrawn="1"/>
        </p:nvSpPr>
        <p:spPr>
          <a:xfrm>
            <a:off x="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DB8478DF-0B75-5178-F426-E5996309661A}"/>
              </a:ext>
            </a:extLst>
          </p:cNvPr>
          <p:cNvSpPr/>
          <p:nvPr userDrawn="1"/>
        </p:nvSpPr>
        <p:spPr>
          <a:xfrm>
            <a:off x="287999" y="0"/>
            <a:ext cx="11616000" cy="288000"/>
          </a:xfrm>
          <a:prstGeom prst="rect">
            <a:avLst/>
          </a:prstGeom>
          <a:solidFill>
            <a:srgbClr val="E92E09"/>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9961C10D-F711-93A0-89EE-DA7031D4C792}"/>
              </a:ext>
            </a:extLst>
          </p:cNvPr>
          <p:cNvSpPr/>
          <p:nvPr userDrawn="1"/>
        </p:nvSpPr>
        <p:spPr>
          <a:xfrm>
            <a:off x="1190400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01C6D790-47B6-819A-6C1E-A4A50204B0FD}"/>
              </a:ext>
            </a:extLst>
          </p:cNvPr>
          <p:cNvSpPr/>
          <p:nvPr userDrawn="1"/>
        </p:nvSpPr>
        <p:spPr>
          <a:xfrm>
            <a:off x="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F59BBF18-0886-AB9F-F306-28F851CA5C47}"/>
              </a:ext>
            </a:extLst>
          </p:cNvPr>
          <p:cNvSpPr/>
          <p:nvPr userDrawn="1"/>
        </p:nvSpPr>
        <p:spPr>
          <a:xfrm>
            <a:off x="287999" y="6550702"/>
            <a:ext cx="11616000" cy="28800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20114DF3-9E00-056A-8EDC-28D37C8FDFB5}"/>
              </a:ext>
            </a:extLst>
          </p:cNvPr>
          <p:cNvSpPr/>
          <p:nvPr userDrawn="1"/>
        </p:nvSpPr>
        <p:spPr>
          <a:xfrm>
            <a:off x="1190400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642F2EE9-C95D-1DFD-FEAE-9283A73F5D4C}"/>
              </a:ext>
            </a:extLst>
          </p:cNvPr>
          <p:cNvSpPr/>
          <p:nvPr userDrawn="1"/>
        </p:nvSpPr>
        <p:spPr>
          <a:xfrm rot="16200000">
            <a:off x="-2976906"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CECCC9FE-F12C-6D4F-5E5A-5DF44647F762}"/>
              </a:ext>
            </a:extLst>
          </p:cNvPr>
          <p:cNvSpPr/>
          <p:nvPr userDrawn="1"/>
        </p:nvSpPr>
        <p:spPr>
          <a:xfrm rot="16200000">
            <a:off x="8924149"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texte, Police, Graphique, graphisme&#10;&#10;Description générée automatiquement">
            <a:extLst>
              <a:ext uri="{FF2B5EF4-FFF2-40B4-BE49-F238E27FC236}">
                <a16:creationId xmlns:a16="http://schemas.microsoft.com/office/drawing/2014/main" id="{B802CB2B-CAD3-603C-245D-6F65C8B96984}"/>
              </a:ext>
            </a:extLst>
          </p:cNvPr>
          <p:cNvPicPr>
            <a:picLocks noChangeAspect="1"/>
          </p:cNvPicPr>
          <p:nvPr userDrawn="1"/>
        </p:nvPicPr>
        <p:blipFill>
          <a:blip r:embed="rId2"/>
          <a:stretch>
            <a:fillRect/>
          </a:stretch>
        </p:blipFill>
        <p:spPr>
          <a:xfrm>
            <a:off x="9839832" y="383348"/>
            <a:ext cx="2035128" cy="1010026"/>
          </a:xfrm>
          <a:prstGeom prst="rect">
            <a:avLst/>
          </a:prstGeom>
        </p:spPr>
      </p:pic>
    </p:spTree>
    <p:extLst>
      <p:ext uri="{BB962C8B-B14F-4D97-AF65-F5344CB8AC3E}">
        <p14:creationId xmlns:p14="http://schemas.microsoft.com/office/powerpoint/2010/main" val="368983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D9283-E6FA-8D4E-A10D-2CDC93F6C5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D7BF3A-4B1C-EC44-9F64-9C49F6D1A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6C00F9A-66D6-C54F-9C3A-12E5BBDE2F73}"/>
              </a:ext>
            </a:extLst>
          </p:cNvPr>
          <p:cNvSpPr>
            <a:spLocks noGrp="1"/>
          </p:cNvSpPr>
          <p:nvPr>
            <p:ph type="dt" sz="half" idx="10"/>
          </p:nvPr>
        </p:nvSpPr>
        <p:spPr/>
        <p:txBody>
          <a:bodyPr/>
          <a:lstStyle/>
          <a:p>
            <a:fld id="{43D04C09-88F4-D14E-ABCD-B2D4AC3DE463}" type="datetimeFigureOut">
              <a:rPr lang="fr-FR" smtClean="0"/>
              <a:t>06/01/2025</a:t>
            </a:fld>
            <a:endParaRPr lang="fr-FR" dirty="0"/>
          </a:p>
        </p:txBody>
      </p:sp>
      <p:sp>
        <p:nvSpPr>
          <p:cNvPr id="5" name="Espace réservé du pied de page 4">
            <a:extLst>
              <a:ext uri="{FF2B5EF4-FFF2-40B4-BE49-F238E27FC236}">
                <a16:creationId xmlns:a16="http://schemas.microsoft.com/office/drawing/2014/main" id="{2BCBA275-A511-404F-BE93-30D20B60914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6D64366-48FE-4147-B070-D5FABFB93FF9}"/>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6162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C6511-5E4A-5F4B-9715-1DE48D7F77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D29FD7-CA2E-3E48-AF83-D318F8D2277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FEFC40-6534-D047-8C64-F247D5F869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1F3782-25CF-FA45-B51E-C25DF1CD0342}"/>
              </a:ext>
            </a:extLst>
          </p:cNvPr>
          <p:cNvSpPr>
            <a:spLocks noGrp="1"/>
          </p:cNvSpPr>
          <p:nvPr>
            <p:ph type="dt" sz="half" idx="10"/>
          </p:nvPr>
        </p:nvSpPr>
        <p:spPr/>
        <p:txBody>
          <a:bodyPr/>
          <a:lstStyle/>
          <a:p>
            <a:fld id="{43D04C09-88F4-D14E-ABCD-B2D4AC3DE463}" type="datetimeFigureOut">
              <a:rPr lang="fr-FR" smtClean="0"/>
              <a:t>06/01/2025</a:t>
            </a:fld>
            <a:endParaRPr lang="fr-FR" dirty="0"/>
          </a:p>
        </p:txBody>
      </p:sp>
      <p:sp>
        <p:nvSpPr>
          <p:cNvPr id="6" name="Espace réservé du pied de page 5">
            <a:extLst>
              <a:ext uri="{FF2B5EF4-FFF2-40B4-BE49-F238E27FC236}">
                <a16:creationId xmlns:a16="http://schemas.microsoft.com/office/drawing/2014/main" id="{DF290333-0751-1444-867D-A74B803D0432}"/>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56484E4-A5AB-1F4F-B744-89A87F529796}"/>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17730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48A66-6690-1147-A8A1-7FBBB5DB6D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E3C590-5F27-8342-B769-859582959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EB28EE-2D13-E740-9643-2AB107AB0E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C9B013-FC6C-B541-A9FC-9AB1A94CC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0C2997C-ABD5-D14A-98E5-F12C96D22E1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549385-E0AB-6F4E-9082-CBAEC42D6154}"/>
              </a:ext>
            </a:extLst>
          </p:cNvPr>
          <p:cNvSpPr>
            <a:spLocks noGrp="1"/>
          </p:cNvSpPr>
          <p:nvPr>
            <p:ph type="dt" sz="half" idx="10"/>
          </p:nvPr>
        </p:nvSpPr>
        <p:spPr/>
        <p:txBody>
          <a:bodyPr/>
          <a:lstStyle/>
          <a:p>
            <a:fld id="{43D04C09-88F4-D14E-ABCD-B2D4AC3DE463}" type="datetimeFigureOut">
              <a:rPr lang="fr-FR" smtClean="0"/>
              <a:t>06/01/2025</a:t>
            </a:fld>
            <a:endParaRPr lang="fr-FR" dirty="0"/>
          </a:p>
        </p:txBody>
      </p:sp>
      <p:sp>
        <p:nvSpPr>
          <p:cNvPr id="8" name="Espace réservé du pied de page 7">
            <a:extLst>
              <a:ext uri="{FF2B5EF4-FFF2-40B4-BE49-F238E27FC236}">
                <a16:creationId xmlns:a16="http://schemas.microsoft.com/office/drawing/2014/main" id="{B1A14F6E-F352-604B-B227-89102C29A353}"/>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CF3EB2F-48BE-344D-B548-702DDDDC2B6A}"/>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74393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BF559-C942-B34E-81C2-1586C8B7CF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7B81820-AD3D-F24E-A78B-B762AB772C05}"/>
              </a:ext>
            </a:extLst>
          </p:cNvPr>
          <p:cNvSpPr>
            <a:spLocks noGrp="1"/>
          </p:cNvSpPr>
          <p:nvPr>
            <p:ph type="dt" sz="half" idx="10"/>
          </p:nvPr>
        </p:nvSpPr>
        <p:spPr/>
        <p:txBody>
          <a:bodyPr/>
          <a:lstStyle/>
          <a:p>
            <a:fld id="{43D04C09-88F4-D14E-ABCD-B2D4AC3DE463}" type="datetimeFigureOut">
              <a:rPr lang="fr-FR" smtClean="0"/>
              <a:t>06/01/2025</a:t>
            </a:fld>
            <a:endParaRPr lang="fr-FR" dirty="0"/>
          </a:p>
        </p:txBody>
      </p:sp>
      <p:sp>
        <p:nvSpPr>
          <p:cNvPr id="4" name="Espace réservé du pied de page 3">
            <a:extLst>
              <a:ext uri="{FF2B5EF4-FFF2-40B4-BE49-F238E27FC236}">
                <a16:creationId xmlns:a16="http://schemas.microsoft.com/office/drawing/2014/main" id="{06488838-797C-1C43-8C1A-EC135826D103}"/>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CB919985-9E75-5E4C-97EB-8256C1C3C338}"/>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299859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0C8227-3EF1-AB4B-B7B7-D44899E6E6D0}"/>
              </a:ext>
            </a:extLst>
          </p:cNvPr>
          <p:cNvSpPr>
            <a:spLocks noGrp="1"/>
          </p:cNvSpPr>
          <p:nvPr>
            <p:ph type="dt" sz="half" idx="10"/>
          </p:nvPr>
        </p:nvSpPr>
        <p:spPr/>
        <p:txBody>
          <a:bodyPr/>
          <a:lstStyle/>
          <a:p>
            <a:fld id="{43D04C09-88F4-D14E-ABCD-B2D4AC3DE463}" type="datetimeFigureOut">
              <a:rPr lang="fr-FR" smtClean="0"/>
              <a:t>06/01/2025</a:t>
            </a:fld>
            <a:endParaRPr lang="fr-FR" dirty="0"/>
          </a:p>
        </p:txBody>
      </p:sp>
      <p:sp>
        <p:nvSpPr>
          <p:cNvPr id="3" name="Espace réservé du pied de page 2">
            <a:extLst>
              <a:ext uri="{FF2B5EF4-FFF2-40B4-BE49-F238E27FC236}">
                <a16:creationId xmlns:a16="http://schemas.microsoft.com/office/drawing/2014/main" id="{B5956805-3BC2-0243-9725-E7DBEEEF8762}"/>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DE0692C-093D-E943-A3A0-D9C594C4A824}"/>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417811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12D81-8CF0-2946-8003-51F9A56066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762F7D-F0FE-E241-8317-4F3C8E945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4242F5-C59D-C44A-B79C-80049C9F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321E87-1087-0A49-BFE5-69AD450F9FD4}"/>
              </a:ext>
            </a:extLst>
          </p:cNvPr>
          <p:cNvSpPr>
            <a:spLocks noGrp="1"/>
          </p:cNvSpPr>
          <p:nvPr>
            <p:ph type="dt" sz="half" idx="10"/>
          </p:nvPr>
        </p:nvSpPr>
        <p:spPr/>
        <p:txBody>
          <a:bodyPr/>
          <a:lstStyle/>
          <a:p>
            <a:fld id="{43D04C09-88F4-D14E-ABCD-B2D4AC3DE463}" type="datetimeFigureOut">
              <a:rPr lang="fr-FR" smtClean="0"/>
              <a:t>06/01/2025</a:t>
            </a:fld>
            <a:endParaRPr lang="fr-FR" dirty="0"/>
          </a:p>
        </p:txBody>
      </p:sp>
      <p:sp>
        <p:nvSpPr>
          <p:cNvPr id="6" name="Espace réservé du pied de page 5">
            <a:extLst>
              <a:ext uri="{FF2B5EF4-FFF2-40B4-BE49-F238E27FC236}">
                <a16:creationId xmlns:a16="http://schemas.microsoft.com/office/drawing/2014/main" id="{B933C075-3762-F64A-A4B7-E5474D5F1C64}"/>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958805FF-5D29-7943-BE04-8D48CB8E1CFD}"/>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27128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B0917-6DBB-A449-97EA-E1FF1FFB5B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7B443A-8D29-1942-A217-E87ACBA0A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AC4E86E4-8C92-154C-9B1C-FACD659F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98C98A-E238-5B44-8DB8-E22C2CE0A436}"/>
              </a:ext>
            </a:extLst>
          </p:cNvPr>
          <p:cNvSpPr>
            <a:spLocks noGrp="1"/>
          </p:cNvSpPr>
          <p:nvPr>
            <p:ph type="dt" sz="half" idx="10"/>
          </p:nvPr>
        </p:nvSpPr>
        <p:spPr/>
        <p:txBody>
          <a:bodyPr/>
          <a:lstStyle/>
          <a:p>
            <a:fld id="{43D04C09-88F4-D14E-ABCD-B2D4AC3DE463}" type="datetimeFigureOut">
              <a:rPr lang="fr-FR" smtClean="0"/>
              <a:t>06/01/2025</a:t>
            </a:fld>
            <a:endParaRPr lang="fr-FR" dirty="0"/>
          </a:p>
        </p:txBody>
      </p:sp>
      <p:sp>
        <p:nvSpPr>
          <p:cNvPr id="6" name="Espace réservé du pied de page 5">
            <a:extLst>
              <a:ext uri="{FF2B5EF4-FFF2-40B4-BE49-F238E27FC236}">
                <a16:creationId xmlns:a16="http://schemas.microsoft.com/office/drawing/2014/main" id="{8C2FA8A5-23EC-024F-953B-9D8D5261E490}"/>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B94DE844-5836-9D44-B1C3-89974B858EE4}"/>
              </a:ext>
            </a:extLst>
          </p:cNvPr>
          <p:cNvSpPr>
            <a:spLocks noGrp="1"/>
          </p:cNvSpPr>
          <p:nvPr>
            <p:ph type="sldNum" sz="quarter" idx="12"/>
          </p:nvPr>
        </p:nvSpPr>
        <p:spPr/>
        <p:txBody>
          <a:bodyPr/>
          <a:lstStyle/>
          <a:p>
            <a:fld id="{CB6EC6E6-8E21-2F47-B487-0542D24FCF44}" type="slidenum">
              <a:rPr lang="fr-FR" smtClean="0"/>
              <a:t>‹N°›</a:t>
            </a:fld>
            <a:endParaRPr lang="fr-FR" dirty="0"/>
          </a:p>
        </p:txBody>
      </p:sp>
    </p:spTree>
    <p:extLst>
      <p:ext uri="{BB962C8B-B14F-4D97-AF65-F5344CB8AC3E}">
        <p14:creationId xmlns:p14="http://schemas.microsoft.com/office/powerpoint/2010/main" val="46214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240250-3F44-4846-B50C-5DC94B274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000FF6-0F15-2E45-9044-120B6B64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814CE7-5C6F-374A-8ABF-1DEC5245B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4C09-88F4-D14E-ABCD-B2D4AC3DE463}" type="datetimeFigureOut">
              <a:rPr lang="fr-FR" smtClean="0"/>
              <a:t>06/01/2025</a:t>
            </a:fld>
            <a:endParaRPr lang="fr-FR" dirty="0"/>
          </a:p>
        </p:txBody>
      </p:sp>
      <p:sp>
        <p:nvSpPr>
          <p:cNvPr id="5" name="Espace réservé du pied de page 4">
            <a:extLst>
              <a:ext uri="{FF2B5EF4-FFF2-40B4-BE49-F238E27FC236}">
                <a16:creationId xmlns:a16="http://schemas.microsoft.com/office/drawing/2014/main" id="{6BBE1BEB-7C57-8745-A700-2FA7E89F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3F6D73EF-A9EC-094E-980B-D201E21F1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EC6E6-8E21-2F47-B487-0542D24FCF44}" type="slidenum">
              <a:rPr lang="fr-FR" smtClean="0"/>
              <a:t>‹N°›</a:t>
            </a:fld>
            <a:endParaRPr lang="fr-FR" dirty="0"/>
          </a:p>
        </p:txBody>
      </p:sp>
    </p:spTree>
    <p:extLst>
      <p:ext uri="{BB962C8B-B14F-4D97-AF65-F5344CB8AC3E}">
        <p14:creationId xmlns:p14="http://schemas.microsoft.com/office/powerpoint/2010/main" val="332587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ECE7B5-1823-757D-1495-D2E36BA81A5E}"/>
              </a:ext>
            </a:extLst>
          </p:cNvPr>
          <p:cNvSpPr/>
          <p:nvPr/>
        </p:nvSpPr>
        <p:spPr>
          <a:xfrm>
            <a:off x="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0269A7C7-9493-FE03-4392-F8B336125919}"/>
              </a:ext>
            </a:extLst>
          </p:cNvPr>
          <p:cNvSpPr/>
          <p:nvPr/>
        </p:nvSpPr>
        <p:spPr>
          <a:xfrm>
            <a:off x="287999" y="0"/>
            <a:ext cx="11616000" cy="288000"/>
          </a:xfrm>
          <a:prstGeom prst="rect">
            <a:avLst/>
          </a:prstGeom>
          <a:solidFill>
            <a:srgbClr val="E92E09"/>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B2C5FCFF-00AC-98CC-713C-4CA98412769F}"/>
              </a:ext>
            </a:extLst>
          </p:cNvPr>
          <p:cNvSpPr/>
          <p:nvPr/>
        </p:nvSpPr>
        <p:spPr>
          <a:xfrm>
            <a:off x="11904000" y="0"/>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24B666D6-E6F9-2DC1-10BC-C2B5F8F6D77C}"/>
              </a:ext>
            </a:extLst>
          </p:cNvPr>
          <p:cNvSpPr/>
          <p:nvPr/>
        </p:nvSpPr>
        <p:spPr>
          <a:xfrm>
            <a:off x="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FE9B8AD3-5D0F-DF8A-949B-98EC26F45CED}"/>
              </a:ext>
            </a:extLst>
          </p:cNvPr>
          <p:cNvSpPr/>
          <p:nvPr/>
        </p:nvSpPr>
        <p:spPr>
          <a:xfrm>
            <a:off x="287999" y="6550702"/>
            <a:ext cx="11616000" cy="28800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0B9DF8A-0194-B146-E56B-3441CA54F798}"/>
              </a:ext>
            </a:extLst>
          </p:cNvPr>
          <p:cNvSpPr/>
          <p:nvPr/>
        </p:nvSpPr>
        <p:spPr>
          <a:xfrm>
            <a:off x="11904000" y="6550702"/>
            <a:ext cx="288000" cy="28800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3561BAFF-37A0-425C-4E73-21A7AAE97851}"/>
              </a:ext>
            </a:extLst>
          </p:cNvPr>
          <p:cNvSpPr/>
          <p:nvPr/>
        </p:nvSpPr>
        <p:spPr>
          <a:xfrm rot="16200000">
            <a:off x="-2976906"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C5783559-3B78-DDAB-65A8-90DB3F0B0399}"/>
              </a:ext>
            </a:extLst>
          </p:cNvPr>
          <p:cNvSpPr/>
          <p:nvPr/>
        </p:nvSpPr>
        <p:spPr>
          <a:xfrm rot="16200000">
            <a:off x="8924149"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83D325CA-3EC0-F6C0-3CAA-E244291CF4DE}"/>
              </a:ext>
            </a:extLst>
          </p:cNvPr>
          <p:cNvSpPr/>
          <p:nvPr/>
        </p:nvSpPr>
        <p:spPr>
          <a:xfrm>
            <a:off x="5321808" y="288000"/>
            <a:ext cx="6579247" cy="6253595"/>
          </a:xfrm>
          <a:prstGeom prst="rect">
            <a:avLst/>
          </a:prstGeom>
          <a:solidFill>
            <a:srgbClr val="FDBA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D1C43CD-F747-B49C-FA75-3FFD9B8D66EB}"/>
              </a:ext>
            </a:extLst>
          </p:cNvPr>
          <p:cNvSpPr txBox="1"/>
          <p:nvPr/>
        </p:nvSpPr>
        <p:spPr>
          <a:xfrm>
            <a:off x="497823" y="2484743"/>
            <a:ext cx="5057544" cy="1639488"/>
          </a:xfrm>
          <a:prstGeom prst="rect">
            <a:avLst/>
          </a:prstGeom>
          <a:noFill/>
        </p:spPr>
        <p:txBody>
          <a:bodyPr wrap="square" rtlCol="0">
            <a:spAutoFit/>
          </a:bodyPr>
          <a:lstStyle/>
          <a:p>
            <a:pPr>
              <a:lnSpc>
                <a:spcPts val="4000"/>
              </a:lnSpc>
            </a:pPr>
            <a:r>
              <a:rPr lang="fr-CH" sz="4000" b="1" dirty="0" err="1">
                <a:effectLst/>
                <a:latin typeface="Garrison Sans" panose="020B7200000000000000" pitchFamily="34" charset="0"/>
              </a:rPr>
              <a:t>Protecting</a:t>
            </a:r>
            <a:br>
              <a:rPr lang="fr-CH" sz="4000" b="1" dirty="0">
                <a:effectLst/>
                <a:latin typeface="Garrison Sans" panose="020B7200000000000000" pitchFamily="34" charset="0"/>
              </a:rPr>
            </a:br>
            <a:r>
              <a:rPr lang="fr-CH" sz="4000" b="1" dirty="0" err="1">
                <a:effectLst/>
                <a:latin typeface="Garrison Sans" panose="020B7200000000000000" pitchFamily="34" charset="0"/>
              </a:rPr>
              <a:t>wetlands</a:t>
            </a:r>
            <a:r>
              <a:rPr lang="fr-CH" sz="4000" b="1" dirty="0">
                <a:effectLst/>
                <a:latin typeface="Garrison Sans" panose="020B7200000000000000" pitchFamily="34" charset="0"/>
              </a:rPr>
              <a:t> for </a:t>
            </a:r>
            <a:r>
              <a:rPr lang="fr-CH" sz="4000" b="1" dirty="0" err="1">
                <a:effectLst/>
                <a:latin typeface="Garrison Sans" panose="020B7200000000000000" pitchFamily="34" charset="0"/>
              </a:rPr>
              <a:t>our</a:t>
            </a:r>
            <a:br>
              <a:rPr lang="fr-CH" sz="4000" b="1" dirty="0">
                <a:effectLst/>
                <a:latin typeface="Garrison Sans" panose="020B7200000000000000" pitchFamily="34" charset="0"/>
              </a:rPr>
            </a:br>
            <a:r>
              <a:rPr lang="fr-CH" sz="4000" b="1" dirty="0" err="1">
                <a:effectLst/>
                <a:latin typeface="Garrison Sans" panose="020B7200000000000000" pitchFamily="34" charset="0"/>
              </a:rPr>
              <a:t>common</a:t>
            </a:r>
            <a:r>
              <a:rPr lang="fr-CH" sz="4000" b="1" dirty="0">
                <a:effectLst/>
                <a:latin typeface="Garrison Sans" panose="020B7200000000000000" pitchFamily="34" charset="0"/>
              </a:rPr>
              <a:t> future</a:t>
            </a:r>
            <a:endParaRPr lang="fr-CH" sz="4000" dirty="0">
              <a:effectLst/>
              <a:latin typeface="Garrison Sans" panose="020B7200000000000000" pitchFamily="34" charset="0"/>
            </a:endParaRPr>
          </a:p>
        </p:txBody>
      </p:sp>
      <p:pic>
        <p:nvPicPr>
          <p:cNvPr id="4" name="Image 3" descr="Une image contenant texte, Police, Graphique, graphisme&#10;&#10;Description générée automatiquement">
            <a:extLst>
              <a:ext uri="{FF2B5EF4-FFF2-40B4-BE49-F238E27FC236}">
                <a16:creationId xmlns:a16="http://schemas.microsoft.com/office/drawing/2014/main" id="{C2A6CC1B-428F-755D-AC3E-231E9BA2BCA6}"/>
              </a:ext>
            </a:extLst>
          </p:cNvPr>
          <p:cNvPicPr>
            <a:picLocks noChangeAspect="1"/>
          </p:cNvPicPr>
          <p:nvPr/>
        </p:nvPicPr>
        <p:blipFill>
          <a:blip r:embed="rId3"/>
          <a:stretch>
            <a:fillRect/>
          </a:stretch>
        </p:blipFill>
        <p:spPr>
          <a:xfrm>
            <a:off x="508776" y="5375529"/>
            <a:ext cx="717550" cy="971550"/>
          </a:xfrm>
          <a:prstGeom prst="rect">
            <a:avLst/>
          </a:prstGeom>
        </p:spPr>
      </p:pic>
      <p:pic>
        <p:nvPicPr>
          <p:cNvPr id="9" name="Image 8" descr="Une image contenant art, dessin, graphisme, illustration&#10;&#10;Description générée automatiquement">
            <a:extLst>
              <a:ext uri="{FF2B5EF4-FFF2-40B4-BE49-F238E27FC236}">
                <a16:creationId xmlns:a16="http://schemas.microsoft.com/office/drawing/2014/main" id="{90207B7A-6944-F336-DCCF-1285A436EDB7}"/>
              </a:ext>
            </a:extLst>
          </p:cNvPr>
          <p:cNvPicPr>
            <a:picLocks noChangeAspect="1"/>
          </p:cNvPicPr>
          <p:nvPr/>
        </p:nvPicPr>
        <p:blipFill>
          <a:blip r:embed="rId4"/>
          <a:stretch>
            <a:fillRect/>
          </a:stretch>
        </p:blipFill>
        <p:spPr>
          <a:xfrm>
            <a:off x="5644068" y="576542"/>
            <a:ext cx="6079585" cy="5047728"/>
          </a:xfrm>
          <a:prstGeom prst="rect">
            <a:avLst/>
          </a:prstGeom>
        </p:spPr>
      </p:pic>
      <p:sp>
        <p:nvSpPr>
          <p:cNvPr id="23" name="Rectangle 22">
            <a:extLst>
              <a:ext uri="{FF2B5EF4-FFF2-40B4-BE49-F238E27FC236}">
                <a16:creationId xmlns:a16="http://schemas.microsoft.com/office/drawing/2014/main" id="{BFD5A653-D8A0-59DD-0F40-832B3F57C049}"/>
              </a:ext>
            </a:extLst>
          </p:cNvPr>
          <p:cNvSpPr/>
          <p:nvPr/>
        </p:nvSpPr>
        <p:spPr>
          <a:xfrm>
            <a:off x="5321807" y="5861304"/>
            <a:ext cx="6582192" cy="689398"/>
          </a:xfrm>
          <a:prstGeom prst="rect">
            <a:avLst/>
          </a:prstGeom>
          <a:solidFill>
            <a:srgbClr val="E92E09"/>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Subtitle 2">
            <a:extLst>
              <a:ext uri="{FF2B5EF4-FFF2-40B4-BE49-F238E27FC236}">
                <a16:creationId xmlns:a16="http://schemas.microsoft.com/office/drawing/2014/main" id="{49CC0E2E-A024-1FEC-9A68-4A6C07281E26}"/>
              </a:ext>
            </a:extLst>
          </p:cNvPr>
          <p:cNvSpPr>
            <a:spLocks noGrp="1"/>
          </p:cNvSpPr>
          <p:nvPr>
            <p:ph type="subTitle" idx="1"/>
          </p:nvPr>
        </p:nvSpPr>
        <p:spPr>
          <a:xfrm>
            <a:off x="5315920" y="6003646"/>
            <a:ext cx="6588079" cy="424011"/>
          </a:xfrm>
        </p:spPr>
        <p:txBody>
          <a:bodyPr>
            <a:noAutofit/>
          </a:bodyPr>
          <a:lstStyle/>
          <a:p>
            <a:r>
              <a:rPr lang="fr-CH" b="1" dirty="0">
                <a:solidFill>
                  <a:schemeClr val="bg1"/>
                </a:solidFill>
                <a:effectLst/>
                <a:latin typeface="Garrison Sans" panose="020B7200000000000000" pitchFamily="34" charset="0"/>
              </a:rPr>
              <a:t>Value. </a:t>
            </a:r>
            <a:r>
              <a:rPr lang="fr-CH" b="1" dirty="0" err="1">
                <a:solidFill>
                  <a:schemeClr val="bg1"/>
                </a:solidFill>
                <a:effectLst/>
                <a:latin typeface="Garrison Sans" panose="020B7200000000000000" pitchFamily="34" charset="0"/>
              </a:rPr>
              <a:t>Protect</a:t>
            </a:r>
            <a:r>
              <a:rPr lang="fr-CH" b="1" dirty="0">
                <a:solidFill>
                  <a:schemeClr val="bg1"/>
                </a:solidFill>
                <a:effectLst/>
                <a:latin typeface="Garrison Sans" panose="020B7200000000000000" pitchFamily="34" charset="0"/>
              </a:rPr>
              <a:t>. Inspire.</a:t>
            </a:r>
            <a:endParaRPr lang="fr-CH" dirty="0">
              <a:solidFill>
                <a:schemeClr val="bg1"/>
              </a:solidFill>
              <a:effectLst/>
              <a:latin typeface="Garrison Sans" panose="020B7200000000000000" pitchFamily="34" charset="0"/>
            </a:endParaRPr>
          </a:p>
        </p:txBody>
      </p:sp>
      <p:pic>
        <p:nvPicPr>
          <p:cNvPr id="6" name="Image 5" descr="Une image contenant Graphique, dessin, Police, dessin humoristique&#10;&#10;Description générée automatiquement">
            <a:extLst>
              <a:ext uri="{FF2B5EF4-FFF2-40B4-BE49-F238E27FC236}">
                <a16:creationId xmlns:a16="http://schemas.microsoft.com/office/drawing/2014/main" id="{02E242AC-F6BB-DAA2-A40B-6B9C615D5D15}"/>
              </a:ext>
            </a:extLst>
          </p:cNvPr>
          <p:cNvPicPr>
            <a:picLocks noChangeAspect="1"/>
          </p:cNvPicPr>
          <p:nvPr/>
        </p:nvPicPr>
        <p:blipFill>
          <a:blip r:embed="rId5"/>
          <a:stretch>
            <a:fillRect/>
          </a:stretch>
        </p:blipFill>
        <p:spPr>
          <a:xfrm>
            <a:off x="443418" y="411045"/>
            <a:ext cx="3467100" cy="1384300"/>
          </a:xfrm>
          <a:prstGeom prst="rect">
            <a:avLst/>
          </a:prstGeom>
        </p:spPr>
      </p:pic>
    </p:spTree>
    <p:extLst>
      <p:ext uri="{BB962C8B-B14F-4D97-AF65-F5344CB8AC3E}">
        <p14:creationId xmlns:p14="http://schemas.microsoft.com/office/powerpoint/2010/main" val="192991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19862" y="362574"/>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Sustenance</a:t>
            </a:r>
            <a:endParaRPr lang="en-US" sz="36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1C6A02E-B9E5-48CB-5015-B1EE510A9FBE}"/>
              </a:ext>
            </a:extLst>
          </p:cNvPr>
          <p:cNvSpPr>
            <a:spLocks noGrp="1"/>
          </p:cNvSpPr>
          <p:nvPr/>
        </p:nvSpPr>
        <p:spPr>
          <a:xfrm>
            <a:off x="728322" y="1970001"/>
            <a:ext cx="10833495" cy="331372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sz="6800" b="1" dirty="0">
                <a:solidFill>
                  <a:srgbClr val="006425"/>
                </a:solidFill>
                <a:latin typeface="Arial" panose="020B0604020202020204" pitchFamily="34" charset="0"/>
                <a:cs typeface="Arial" panose="020B0604020202020204" pitchFamily="34" charset="0"/>
              </a:rPr>
              <a:t>Providing freshwater and food for eons.</a:t>
            </a:r>
          </a:p>
          <a:p>
            <a:pPr lvl="1">
              <a:lnSpc>
                <a:spcPct val="120000"/>
              </a:lnSpc>
              <a:spcBef>
                <a:spcPts val="0"/>
              </a:spcBef>
            </a:pPr>
            <a:r>
              <a:rPr lang="en-US" sz="6200" dirty="0">
                <a:latin typeface="Arial" panose="020B0604020202020204" pitchFamily="34" charset="0"/>
                <a:cs typeface="Arial" panose="020B0604020202020204" pitchFamily="34" charset="0"/>
              </a:rPr>
              <a:t>Supply almost all our freshwater.</a:t>
            </a:r>
          </a:p>
          <a:p>
            <a:pPr lvl="2">
              <a:lnSpc>
                <a:spcPct val="120000"/>
              </a:lnSpc>
              <a:spcBef>
                <a:spcPts val="0"/>
              </a:spcBef>
            </a:pPr>
            <a:r>
              <a:rPr lang="en-US" sz="5500" dirty="0">
                <a:latin typeface="Arial" panose="020B0604020202020204" pitchFamily="34" charset="0"/>
                <a:cs typeface="Arial" panose="020B0604020202020204" pitchFamily="34" charset="0"/>
              </a:rPr>
              <a:t>Their silt-rich soil and plants naturally filter and store water.</a:t>
            </a:r>
          </a:p>
          <a:p>
            <a:pPr lvl="3">
              <a:lnSpc>
                <a:spcPct val="120000"/>
              </a:lnSpc>
              <a:spcBef>
                <a:spcPts val="0"/>
              </a:spcBef>
              <a:spcAft>
                <a:spcPts val="600"/>
              </a:spcAft>
            </a:pPr>
            <a:r>
              <a:rPr lang="en-US" sz="4900" dirty="0">
                <a:latin typeface="Arial" panose="020B0604020202020204" pitchFamily="34" charset="0"/>
                <a:cs typeface="Arial" panose="020B0604020202020204" pitchFamily="34" charset="0"/>
              </a:rPr>
              <a:t>Known as Earth’s kidneys.</a:t>
            </a:r>
          </a:p>
          <a:p>
            <a:pPr lvl="1">
              <a:lnSpc>
                <a:spcPct val="120000"/>
              </a:lnSpc>
              <a:spcBef>
                <a:spcPts val="0"/>
              </a:spcBef>
              <a:spcAft>
                <a:spcPts val="600"/>
              </a:spcAft>
            </a:pPr>
            <a:r>
              <a:rPr lang="en-US" sz="6200" dirty="0">
                <a:latin typeface="Arial" panose="020B0604020202020204" pitchFamily="34" charset="0"/>
                <a:cs typeface="Arial" panose="020B0604020202020204" pitchFamily="34" charset="0"/>
              </a:rPr>
              <a:t>More than half of the world relies on wetland-grown produce for their staple diet.</a:t>
            </a:r>
          </a:p>
          <a:p>
            <a:pPr lvl="1">
              <a:lnSpc>
                <a:spcPct val="120000"/>
              </a:lnSpc>
              <a:spcBef>
                <a:spcPts val="0"/>
              </a:spcBef>
              <a:spcAft>
                <a:spcPts val="600"/>
              </a:spcAft>
            </a:pPr>
            <a:r>
              <a:rPr lang="en-US" sz="5500" dirty="0">
                <a:latin typeface="Arial" panose="020B0604020202020204" pitchFamily="34" charset="0"/>
                <a:cs typeface="Arial" panose="020B0604020202020204" pitchFamily="34" charset="0"/>
              </a:rPr>
              <a:t>Fish from wetlands are the primary source of protein for &gt;1 billion people worldwide.</a:t>
            </a:r>
          </a:p>
          <a:p>
            <a:pPr lvl="1">
              <a:lnSpc>
                <a:spcPct val="120000"/>
              </a:lnSpc>
              <a:spcBef>
                <a:spcPts val="0"/>
              </a:spcBef>
              <a:spcAft>
                <a:spcPts val="600"/>
              </a:spcAft>
            </a:pPr>
            <a:r>
              <a:rPr lang="en-US" sz="5500" dirty="0">
                <a:latin typeface="Arial" panose="020B0604020202020204" pitchFamily="34" charset="0"/>
                <a:cs typeface="Arial" panose="020B0604020202020204" pitchFamily="34" charset="0"/>
              </a:rPr>
              <a:t>Rice paddies feed 3.5 billion people annually.</a:t>
            </a:r>
          </a:p>
          <a:p>
            <a:pPr lvl="1">
              <a:lnSpc>
                <a:spcPct val="120000"/>
              </a:lnSpc>
              <a:spcBef>
                <a:spcPts val="0"/>
              </a:spcBef>
              <a:spcAft>
                <a:spcPts val="600"/>
              </a:spcAft>
            </a:pPr>
            <a:r>
              <a:rPr lang="en-US" sz="5500" dirty="0">
                <a:latin typeface="Arial" panose="020B0604020202020204" pitchFamily="34" charset="0"/>
                <a:cs typeface="Arial" panose="020B0604020202020204" pitchFamily="34" charset="0"/>
              </a:rPr>
              <a:t>Irrigation is particularly important in regions where rainfall is limited or irregular.</a:t>
            </a:r>
          </a:p>
          <a:p>
            <a:pPr lvl="1">
              <a:lnSpc>
                <a:spcPct val="120000"/>
              </a:lnSpc>
              <a:spcBef>
                <a:spcPts val="0"/>
              </a:spcBef>
              <a:spcAft>
                <a:spcPts val="600"/>
              </a:spcAft>
            </a:pPr>
            <a:r>
              <a:rPr lang="en-US" sz="5500" dirty="0">
                <a:latin typeface="Arial" panose="020B0604020202020204" pitchFamily="34" charset="0"/>
                <a:cs typeface="Arial" panose="020B0604020202020204" pitchFamily="34" charset="0"/>
              </a:rPr>
              <a:t>Aquaculture is the fastest growing food production sector.</a:t>
            </a:r>
          </a:p>
          <a:p>
            <a:pPr lvl="1">
              <a:lnSpc>
                <a:spcPct val="120000"/>
              </a:lnSpc>
              <a:spcBef>
                <a:spcPts val="0"/>
              </a:spcBef>
            </a:pPr>
            <a:endParaRPr lang="en-US" sz="55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en-US" sz="55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pPr>
            <a:endParaRPr lang="en-GB" sz="5500" dirty="0">
              <a:solidFill>
                <a:srgbClr val="655348"/>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5500" kern="100" dirty="0">
              <a:solidFill>
                <a:srgbClr val="655348"/>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Bef>
                <a:spcPts val="0"/>
              </a:spcBef>
              <a:buNone/>
            </a:pPr>
            <a:endParaRPr lang="en-US" sz="55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0"/>
              </a:spcBef>
              <a:buNone/>
            </a:pPr>
            <a:endParaRPr lang="en-US" sz="5500" b="1"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0"/>
              </a:spcBef>
            </a:pPr>
            <a:endParaRPr lang="en-US" sz="5500" dirty="0">
              <a:solidFill>
                <a:srgbClr val="655348"/>
              </a:solidFill>
              <a:latin typeface="Arial" panose="020B0604020202020204" pitchFamily="34" charset="0"/>
              <a:cs typeface="Arial" panose="020B0604020202020204" pitchFamily="34" charset="0"/>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E4FB1FBD-7570-7ADA-AC99-F8C5D422A266}"/>
              </a:ext>
            </a:extLst>
          </p:cNvPr>
          <p:cNvSpPr txBox="1"/>
          <p:nvPr/>
        </p:nvSpPr>
        <p:spPr>
          <a:xfrm>
            <a:off x="846660" y="5407780"/>
            <a:ext cx="9154758" cy="1107996"/>
          </a:xfrm>
          <a:prstGeom prst="rect">
            <a:avLst/>
          </a:prstGeom>
          <a:noFill/>
        </p:spPr>
        <p:txBody>
          <a:bodyPr wrap="square" rtlCol="0">
            <a:spAutoFit/>
          </a:bodyPr>
          <a:lstStyle/>
          <a:p>
            <a:r>
              <a:rPr lang="en-US" sz="2200" b="1" dirty="0">
                <a:solidFill>
                  <a:srgbClr val="E92E09"/>
                </a:solidFill>
                <a:latin typeface="Arial" panose="020B0604020202020204" pitchFamily="34" charset="0"/>
                <a:cs typeface="Arial" panose="020B0604020202020204" pitchFamily="34" charset="0"/>
              </a:rPr>
              <a:t>Water, the bloodstream of the biosphere, which sustains ecosystems and people, is made available by wetlands. </a:t>
            </a:r>
          </a:p>
          <a:p>
            <a:endParaRPr lang="fr-FR" sz="2200" b="1" dirty="0">
              <a:solidFill>
                <a:srgbClr val="E92E09"/>
              </a:solidFill>
              <a:latin typeface="Arial" panose="020B0604020202020204" pitchFamily="34" charset="0"/>
              <a:cs typeface="Arial" panose="020B0604020202020204" pitchFamily="34" charset="0"/>
            </a:endParaRPr>
          </a:p>
        </p:txBody>
      </p:sp>
      <p:pic>
        <p:nvPicPr>
          <p:cNvPr id="7" name="Image 6" descr="Une image contenant motif, Caractère coloré&#10;&#10;Description générée automatiquement">
            <a:extLst>
              <a:ext uri="{FF2B5EF4-FFF2-40B4-BE49-F238E27FC236}">
                <a16:creationId xmlns:a16="http://schemas.microsoft.com/office/drawing/2014/main" id="{EDB09D4E-DCD3-508C-DD8E-D1FF1E9333A0}"/>
              </a:ext>
            </a:extLst>
          </p:cNvPr>
          <p:cNvPicPr>
            <a:picLocks noChangeAspect="1"/>
          </p:cNvPicPr>
          <p:nvPr/>
        </p:nvPicPr>
        <p:blipFill>
          <a:blip r:embed="rId2"/>
          <a:srcRect r="29623"/>
          <a:stretch/>
        </p:blipFill>
        <p:spPr>
          <a:xfrm>
            <a:off x="8885008" y="5724610"/>
            <a:ext cx="3306992" cy="647700"/>
          </a:xfrm>
          <a:prstGeom prst="rect">
            <a:avLst/>
          </a:prstGeom>
        </p:spPr>
      </p:pic>
      <p:pic>
        <p:nvPicPr>
          <p:cNvPr id="8" name="Image 7" descr="Une image contenant Graphique, art, graphisme, créativité&#10;&#10;Description générée automatiquement">
            <a:extLst>
              <a:ext uri="{FF2B5EF4-FFF2-40B4-BE49-F238E27FC236}">
                <a16:creationId xmlns:a16="http://schemas.microsoft.com/office/drawing/2014/main" id="{B47B1F9B-2A5F-308F-D6F3-A6B7BE9DEEFF}"/>
              </a:ext>
            </a:extLst>
          </p:cNvPr>
          <p:cNvPicPr>
            <a:picLocks noChangeAspect="1"/>
          </p:cNvPicPr>
          <p:nvPr/>
        </p:nvPicPr>
        <p:blipFill>
          <a:blip r:embed="rId3"/>
          <a:stretch>
            <a:fillRect/>
          </a:stretch>
        </p:blipFill>
        <p:spPr>
          <a:xfrm>
            <a:off x="10561408" y="4467310"/>
            <a:ext cx="1346200" cy="1257300"/>
          </a:xfrm>
          <a:prstGeom prst="rect">
            <a:avLst/>
          </a:prstGeom>
        </p:spPr>
      </p:pic>
    </p:spTree>
    <p:extLst>
      <p:ext uri="{BB962C8B-B14F-4D97-AF65-F5344CB8AC3E}">
        <p14:creationId xmlns:p14="http://schemas.microsoft.com/office/powerpoint/2010/main" val="286291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Biodiversity</a:t>
            </a:r>
            <a:endParaRPr lang="en-US"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18121" y="1573473"/>
            <a:ext cx="11027316" cy="4655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200" b="1" dirty="0">
                <a:solidFill>
                  <a:srgbClr val="006425"/>
                </a:solidFill>
                <a:latin typeface="Arial" panose="020B0604020202020204" pitchFamily="34" charset="0"/>
                <a:cs typeface="Arial" panose="020B0604020202020204" pitchFamily="34" charset="0"/>
              </a:rPr>
              <a:t>Supporting an intricate tapestry of life.</a:t>
            </a:r>
          </a:p>
          <a:p>
            <a:pPr lvl="1">
              <a:lnSpc>
                <a:spcPct val="120000"/>
              </a:lnSpc>
              <a:spcBef>
                <a:spcPts val="0"/>
              </a:spcBef>
              <a:spcAft>
                <a:spcPts val="600"/>
              </a:spcAft>
            </a:pPr>
            <a:r>
              <a:rPr lang="en-US" sz="1800" dirty="0">
                <a:latin typeface="Arial" panose="020B0604020202020204" pitchFamily="34" charset="0"/>
                <a:cs typeface="Arial" panose="020B0604020202020204" pitchFamily="34" charset="0"/>
              </a:rPr>
              <a:t>Life on Earth depends on wetlands.</a:t>
            </a:r>
          </a:p>
          <a:p>
            <a:pPr lvl="1">
              <a:lnSpc>
                <a:spcPct val="110000"/>
              </a:lnSpc>
              <a:spcBef>
                <a:spcPts val="0"/>
              </a:spcBef>
            </a:pPr>
            <a:r>
              <a:rPr lang="en-US" sz="1800" dirty="0">
                <a:latin typeface="Arial" panose="020B0604020202020204" pitchFamily="34" charset="0"/>
                <a:cs typeface="Arial" panose="020B0604020202020204" pitchFamily="34" charset="0"/>
              </a:rPr>
              <a:t>Their biodiversity provides food, clean water, medicines and jobs.</a:t>
            </a:r>
          </a:p>
          <a:p>
            <a:pPr lvl="2">
              <a:lnSpc>
                <a:spcPct val="110000"/>
              </a:lnSpc>
              <a:spcBef>
                <a:spcPts val="0"/>
              </a:spcBef>
            </a:pPr>
            <a:r>
              <a:rPr lang="en-US" sz="1600" dirty="0">
                <a:latin typeface="Arial" panose="020B0604020202020204" pitchFamily="34" charset="0"/>
                <a:cs typeface="Arial" panose="020B0604020202020204" pitchFamily="34" charset="0"/>
              </a:rPr>
              <a:t>40% of all known plant and animal species live or breed in wetlands. </a:t>
            </a:r>
          </a:p>
          <a:p>
            <a:pPr lvl="2">
              <a:lnSpc>
                <a:spcPct val="110000"/>
              </a:lnSpc>
              <a:spcBef>
                <a:spcPts val="0"/>
              </a:spcBef>
            </a:pPr>
            <a:r>
              <a:rPr lang="en-US" sz="1600" dirty="0">
                <a:latin typeface="Arial" panose="020B0604020202020204" pitchFamily="34" charset="0"/>
                <a:cs typeface="Arial" panose="020B0604020202020204" pitchFamily="34" charset="0"/>
              </a:rPr>
              <a:t>This includes many endangered, threatened and endemic species that can only survive in certain wetland habitats – and nowhere else.</a:t>
            </a:r>
          </a:p>
          <a:p>
            <a:pPr lvl="2">
              <a:lnSpc>
                <a:spcPct val="110000"/>
              </a:lnSpc>
              <a:spcBef>
                <a:spcPts val="0"/>
              </a:spcBef>
            </a:pPr>
            <a:r>
              <a:rPr lang="en-US" sz="1600" dirty="0">
                <a:latin typeface="Arial" panose="020B0604020202020204" pitchFamily="34" charset="0"/>
                <a:cs typeface="Arial" panose="020B0604020202020204" pitchFamily="34" charset="0"/>
              </a:rPr>
              <a:t>~12% of all visible species (no microscope needed to see) rely on freshwater wetlands.</a:t>
            </a:r>
          </a:p>
          <a:p>
            <a:pPr lvl="3">
              <a:lnSpc>
                <a:spcPct val="140000"/>
              </a:lnSpc>
              <a:spcBef>
                <a:spcPts val="0"/>
              </a:spcBef>
              <a:spcAft>
                <a:spcPts val="600"/>
              </a:spcAft>
            </a:pPr>
            <a:r>
              <a:rPr lang="en-US" sz="1400" dirty="0">
                <a:latin typeface="Arial" panose="020B0604020202020204" pitchFamily="34" charset="0"/>
                <a:cs typeface="Arial" panose="020B0604020202020204" pitchFamily="34" charset="0"/>
              </a:rPr>
              <a:t>&gt;1/3 vertebrates, almost all amphibians and half of fishes.</a:t>
            </a:r>
          </a:p>
          <a:p>
            <a:pPr lvl="1">
              <a:lnSpc>
                <a:spcPct val="110000"/>
              </a:lnSpc>
              <a:spcBef>
                <a:spcPts val="0"/>
              </a:spcBef>
            </a:pPr>
            <a:r>
              <a:rPr lang="en-US" sz="1800" dirty="0">
                <a:latin typeface="Arial" panose="020B0604020202020204" pitchFamily="34" charset="0"/>
                <a:cs typeface="Arial" panose="020B0604020202020204" pitchFamily="34" charset="0"/>
              </a:rPr>
              <a:t>Link different habitats, facilitate the movement of species, help maintain genetic diversity and contribute to climatic and hydrological global processes.</a:t>
            </a:r>
          </a:p>
          <a:p>
            <a:pPr lvl="2">
              <a:lnSpc>
                <a:spcPct val="110000"/>
              </a:lnSpc>
              <a:spcBef>
                <a:spcPts val="0"/>
              </a:spcBef>
              <a:spcAft>
                <a:spcPts val="600"/>
              </a:spcAft>
            </a:pPr>
            <a:r>
              <a:rPr lang="en-US" sz="1600" dirty="0">
                <a:latin typeface="Arial" panose="020B0604020202020204" pitchFamily="34" charset="0"/>
                <a:cs typeface="Arial" panose="020B0604020202020204" pitchFamily="34" charset="0"/>
              </a:rPr>
              <a:t>Migratory birds, fishes and other animals depend on wetlands as resting places, feeding areas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or breeding grounds during their journeys.</a:t>
            </a:r>
          </a:p>
          <a:p>
            <a:pPr lvl="1">
              <a:lnSpc>
                <a:spcPct val="110000"/>
              </a:lnSpc>
              <a:spcBef>
                <a:spcPts val="0"/>
              </a:spcBef>
            </a:pPr>
            <a:r>
              <a:rPr lang="en-US" sz="1800" dirty="0">
                <a:latin typeface="Arial" panose="020B0604020202020204" pitchFamily="34" charset="0"/>
                <a:cs typeface="Arial" panose="020B0604020202020204" pitchFamily="34" charset="0"/>
              </a:rPr>
              <a:t>Biodiversity helps protect against disease by ensuring healthy ecosystems and</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safe spaces for wildlife away from human habitats.</a:t>
            </a:r>
          </a:p>
          <a:p>
            <a:pPr lvl="2">
              <a:lnSpc>
                <a:spcPct val="110000"/>
              </a:lnSpc>
              <a:spcBef>
                <a:spcPts val="0"/>
              </a:spcBef>
            </a:pPr>
            <a:r>
              <a:rPr lang="en-US" sz="1600" dirty="0">
                <a:latin typeface="Arial" panose="020B0604020202020204" pitchFamily="34" charset="0"/>
                <a:cs typeface="Arial" panose="020B0604020202020204" pitchFamily="34" charset="0"/>
              </a:rPr>
              <a:t>Supply medicinal products.</a:t>
            </a:r>
          </a:p>
          <a:p>
            <a:pPr lvl="1">
              <a:lnSpc>
                <a:spcPct val="110000"/>
              </a:lnSpc>
              <a:spcBef>
                <a:spcPts val="0"/>
              </a:spcBef>
            </a:pPr>
            <a:endParaRPr lang="en-US" sz="1600" dirty="0">
              <a:latin typeface="Arial" panose="020B0604020202020204" pitchFamily="34" charset="0"/>
              <a:cs typeface="Arial" panose="020B0604020202020204" pitchFamily="34" charset="0"/>
            </a:endParaRPr>
          </a:p>
          <a:p>
            <a:pPr lvl="1">
              <a:lnSpc>
                <a:spcPct val="110000"/>
              </a:lnSpc>
              <a:spcBef>
                <a:spcPts val="0"/>
              </a:spcBef>
            </a:pPr>
            <a:endParaRPr lang="en-US" sz="1600" dirty="0">
              <a:latin typeface="Arial" panose="020B0604020202020204" pitchFamily="34" charset="0"/>
              <a:cs typeface="Arial" panose="020B0604020202020204" pitchFamily="34" charset="0"/>
            </a:endParaRPr>
          </a:p>
          <a:p>
            <a:pPr lvl="1">
              <a:lnSpc>
                <a:spcPct val="110000"/>
              </a:lnSpc>
              <a:spcBef>
                <a:spcPts val="0"/>
              </a:spcBef>
            </a:pPr>
            <a:endParaRPr lang="en-US" sz="1600" dirty="0">
              <a:latin typeface="Arial" panose="020B0604020202020204" pitchFamily="34" charset="0"/>
              <a:cs typeface="Arial" panose="020B0604020202020204" pitchFamily="34" charset="0"/>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3" name="Image 2" descr="Une image contenant Graphique, clipart, conception&#10;&#10;Description générée automatiquement">
            <a:extLst>
              <a:ext uri="{FF2B5EF4-FFF2-40B4-BE49-F238E27FC236}">
                <a16:creationId xmlns:a16="http://schemas.microsoft.com/office/drawing/2014/main" id="{444C7CAB-B7D2-4F11-DBDB-78D6024A1050}"/>
              </a:ext>
            </a:extLst>
          </p:cNvPr>
          <p:cNvPicPr>
            <a:picLocks noChangeAspect="1"/>
          </p:cNvPicPr>
          <p:nvPr/>
        </p:nvPicPr>
        <p:blipFill>
          <a:blip r:embed="rId3"/>
          <a:stretch>
            <a:fillRect/>
          </a:stretch>
        </p:blipFill>
        <p:spPr>
          <a:xfrm rot="7051250">
            <a:off x="10799487" y="2057976"/>
            <a:ext cx="901700" cy="355600"/>
          </a:xfrm>
          <a:prstGeom prst="rect">
            <a:avLst/>
          </a:prstGeom>
        </p:spPr>
      </p:pic>
      <p:pic>
        <p:nvPicPr>
          <p:cNvPr id="6" name="Image 5" descr="Une image contenant Graphique, conception, créativité, art&#10;&#10;Description générée automatiquement">
            <a:extLst>
              <a:ext uri="{FF2B5EF4-FFF2-40B4-BE49-F238E27FC236}">
                <a16:creationId xmlns:a16="http://schemas.microsoft.com/office/drawing/2014/main" id="{F0BEDFE8-3E6D-1D2D-4B78-D1F75442FDBA}"/>
              </a:ext>
            </a:extLst>
          </p:cNvPr>
          <p:cNvPicPr>
            <a:picLocks noChangeAspect="1"/>
          </p:cNvPicPr>
          <p:nvPr/>
        </p:nvPicPr>
        <p:blipFill>
          <a:blip r:embed="rId4"/>
          <a:stretch>
            <a:fillRect/>
          </a:stretch>
        </p:blipFill>
        <p:spPr>
          <a:xfrm rot="4450405">
            <a:off x="4688587" y="493014"/>
            <a:ext cx="711978" cy="711978"/>
          </a:xfrm>
          <a:prstGeom prst="rect">
            <a:avLst/>
          </a:prstGeom>
        </p:spPr>
      </p:pic>
      <p:pic>
        <p:nvPicPr>
          <p:cNvPr id="2" name="Image 1" descr="Une image contenant clipart, Graphique, illustration, art&#10;&#10;Description générée automatiquement">
            <a:extLst>
              <a:ext uri="{FF2B5EF4-FFF2-40B4-BE49-F238E27FC236}">
                <a16:creationId xmlns:a16="http://schemas.microsoft.com/office/drawing/2014/main" id="{1D1DD74D-B786-75E5-10F6-290551AE0664}"/>
              </a:ext>
            </a:extLst>
          </p:cNvPr>
          <p:cNvPicPr>
            <a:picLocks noChangeAspect="1"/>
          </p:cNvPicPr>
          <p:nvPr/>
        </p:nvPicPr>
        <p:blipFill>
          <a:blip r:embed="rId5"/>
          <a:stretch>
            <a:fillRect/>
          </a:stretch>
        </p:blipFill>
        <p:spPr>
          <a:xfrm>
            <a:off x="10204508" y="4939477"/>
            <a:ext cx="1574800" cy="1841500"/>
          </a:xfrm>
          <a:prstGeom prst="rect">
            <a:avLst/>
          </a:prstGeom>
        </p:spPr>
      </p:pic>
    </p:spTree>
    <p:extLst>
      <p:ext uri="{BB962C8B-B14F-4D97-AF65-F5344CB8AC3E}">
        <p14:creationId xmlns:p14="http://schemas.microsoft.com/office/powerpoint/2010/main" val="219251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Climate change and natural disasters</a:t>
            </a:r>
            <a:endParaRPr lang="en-US"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28875" y="1821431"/>
            <a:ext cx="11119755" cy="5174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200" b="1" dirty="0">
                <a:solidFill>
                  <a:srgbClr val="006425"/>
                </a:solidFill>
                <a:latin typeface="Arial" panose="020B0604020202020204" pitchFamily="34" charset="0"/>
                <a:cs typeface="Arial" panose="020B0604020202020204" pitchFamily="34" charset="0"/>
              </a:rPr>
              <a:t>Empowering resilience and mitigating the impacts of climate</a:t>
            </a:r>
            <a:br>
              <a:rPr lang="en-US" sz="2200" b="1" dirty="0">
                <a:solidFill>
                  <a:srgbClr val="006425"/>
                </a:solidFill>
                <a:latin typeface="Arial" panose="020B0604020202020204" pitchFamily="34" charset="0"/>
                <a:cs typeface="Arial" panose="020B0604020202020204" pitchFamily="34" charset="0"/>
              </a:rPr>
            </a:br>
            <a:r>
              <a:rPr lang="en-US" sz="2200" b="1" dirty="0">
                <a:solidFill>
                  <a:srgbClr val="006425"/>
                </a:solidFill>
                <a:latin typeface="Arial" panose="020B0604020202020204" pitchFamily="34" charset="0"/>
                <a:cs typeface="Arial" panose="020B0604020202020204" pitchFamily="34" charset="0"/>
              </a:rPr>
              <a:t>change and extreme weather events.</a:t>
            </a:r>
          </a:p>
          <a:p>
            <a:pPr lvl="1">
              <a:lnSpc>
                <a:spcPct val="110000"/>
              </a:lnSpc>
              <a:spcBef>
                <a:spcPts val="0"/>
              </a:spcBef>
            </a:pPr>
            <a:r>
              <a:rPr lang="en-US" sz="2000" dirty="0">
                <a:latin typeface="Arial" panose="020B0604020202020204" pitchFamily="34" charset="0"/>
                <a:cs typeface="Arial" panose="020B0604020202020204" pitchFamily="34" charset="0"/>
              </a:rPr>
              <a:t>Key component of Earth’s climate system.</a:t>
            </a:r>
          </a:p>
          <a:p>
            <a:pPr lvl="2">
              <a:lnSpc>
                <a:spcPct val="110000"/>
              </a:lnSpc>
              <a:spcBef>
                <a:spcPts val="0"/>
              </a:spcBef>
            </a:pPr>
            <a:r>
              <a:rPr lang="en-US" sz="1800" dirty="0">
                <a:latin typeface="Arial" panose="020B0604020202020204" pitchFamily="34" charset="0"/>
                <a:cs typeface="Arial" panose="020B0604020202020204" pitchFamily="34" charset="0"/>
              </a:rPr>
              <a:t>Their services make the environment more resilient and adaptable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to climate change and help stabilize the climate.</a:t>
            </a:r>
          </a:p>
          <a:p>
            <a:pPr lvl="1">
              <a:lnSpc>
                <a:spcPct val="110000"/>
              </a:lnSpc>
              <a:spcBef>
                <a:spcPts val="0"/>
              </a:spcBef>
            </a:pPr>
            <a:r>
              <a:rPr lang="en-US" sz="2000" dirty="0">
                <a:latin typeface="Arial" panose="020B0604020202020204" pitchFamily="34" charset="0"/>
                <a:cs typeface="Arial" panose="020B0604020202020204" pitchFamily="34" charset="0"/>
              </a:rPr>
              <a:t>Crucial for water security. </a:t>
            </a:r>
          </a:p>
          <a:p>
            <a:pPr lvl="1">
              <a:lnSpc>
                <a:spcPct val="110000"/>
              </a:lnSpc>
              <a:spcBef>
                <a:spcPts val="0"/>
              </a:spcBef>
            </a:pPr>
            <a:r>
              <a:rPr lang="en-US" sz="2000" dirty="0">
                <a:latin typeface="Arial" panose="020B0604020202020204" pitchFamily="34" charset="0"/>
                <a:cs typeface="Arial" panose="020B0604020202020204" pitchFamily="34" charset="0"/>
              </a:rPr>
              <a:t>Store more carbon than any other ecosystem.</a:t>
            </a:r>
          </a:p>
          <a:p>
            <a:pPr lvl="1">
              <a:lnSpc>
                <a:spcPct val="110000"/>
              </a:lnSpc>
              <a:spcBef>
                <a:spcPts val="0"/>
              </a:spcBef>
            </a:pPr>
            <a:r>
              <a:rPr lang="en-US" sz="2000" dirty="0">
                <a:latin typeface="Arial" panose="020B0604020202020204" pitchFamily="34" charset="0"/>
                <a:cs typeface="Arial" panose="020B0604020202020204" pitchFamily="34" charset="0"/>
              </a:rPr>
              <a:t>Help protect against storm surges, floods and droughts.</a:t>
            </a:r>
          </a:p>
          <a:p>
            <a:pPr lvl="2">
              <a:lnSpc>
                <a:spcPct val="110000"/>
              </a:lnSpc>
              <a:spcBef>
                <a:spcPts val="0"/>
              </a:spcBef>
            </a:pPr>
            <a:r>
              <a:rPr lang="en-US" sz="1800" dirty="0">
                <a:latin typeface="Arial" panose="020B0604020202020204" pitchFamily="34" charset="0"/>
                <a:cs typeface="Arial" panose="020B0604020202020204" pitchFamily="34" charset="0"/>
              </a:rPr>
              <a:t>&gt;90% of natural disasters are water-related.</a:t>
            </a:r>
          </a:p>
          <a:p>
            <a:pPr lvl="2">
              <a:lnSpc>
                <a:spcPct val="110000"/>
              </a:lnSpc>
              <a:spcBef>
                <a:spcPts val="0"/>
              </a:spcBef>
            </a:pPr>
            <a:r>
              <a:rPr lang="en-US" sz="1800" dirty="0">
                <a:latin typeface="Arial" panose="020B0604020202020204" pitchFamily="34" charset="0"/>
                <a:cs typeface="Arial" panose="020B0604020202020204" pitchFamily="34" charset="0"/>
              </a:rPr>
              <a:t>Their natural water infrastructure helps reduce floods and delay and relieve droughts. </a:t>
            </a:r>
          </a:p>
          <a:p>
            <a:pPr lvl="3">
              <a:lnSpc>
                <a:spcPct val="110000"/>
              </a:lnSpc>
              <a:spcBef>
                <a:spcPts val="0"/>
              </a:spcBef>
            </a:pPr>
            <a:r>
              <a:rPr lang="en-US" sz="1600" dirty="0">
                <a:latin typeface="Arial" panose="020B0604020202020204" pitchFamily="34" charset="0"/>
                <a:cs typeface="Arial" panose="020B0604020202020204" pitchFamily="34" charset="0"/>
              </a:rPr>
              <a:t>Each acre of inland wetlands absorbs up to 1.5 million gallons of floodwater.</a:t>
            </a:r>
          </a:p>
          <a:p>
            <a:pPr lvl="1">
              <a:lnSpc>
                <a:spcPct val="110000"/>
              </a:lnSpc>
              <a:spcBef>
                <a:spcPts val="0"/>
              </a:spcBef>
            </a:pPr>
            <a:r>
              <a:rPr lang="en-US" sz="2000" dirty="0">
                <a:latin typeface="Arial" panose="020B0604020202020204" pitchFamily="34" charset="0"/>
                <a:cs typeface="Arial" panose="020B0604020202020204" pitchFamily="34" charset="0"/>
              </a:rPr>
              <a:t>Services of healthy wetlands reduce humanitarian impacts of natural disasters.</a:t>
            </a:r>
          </a:p>
          <a:p>
            <a:pPr lvl="2">
              <a:lnSpc>
                <a:spcPct val="110000"/>
              </a:lnSpc>
              <a:spcBef>
                <a:spcPts val="0"/>
              </a:spcBef>
            </a:pPr>
            <a:r>
              <a:rPr lang="en-US" sz="1800" dirty="0">
                <a:latin typeface="Arial" panose="020B0604020202020204" pitchFamily="34" charset="0"/>
                <a:cs typeface="Arial" panose="020B0604020202020204" pitchFamily="34" charset="0"/>
              </a:rPr>
              <a:t>Enhance immediate coping capacities of communities and their sustainable long-term recovery.</a:t>
            </a:r>
          </a:p>
          <a:p>
            <a:pPr lvl="1">
              <a:lnSpc>
                <a:spcPct val="110000"/>
              </a:lnSpc>
              <a:spcBef>
                <a:spcPts val="0"/>
              </a:spcBef>
            </a:pPr>
            <a:endParaRPr lang="en-US" sz="1600" dirty="0">
              <a:latin typeface="Arial" panose="020B0604020202020204" pitchFamily="34" charset="0"/>
              <a:cs typeface="Arial" panose="020B0604020202020204" pitchFamily="34" charset="0"/>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7" name="Image 6" descr="Une image contenant dessin, Dessin d’enfant, illustration, peinture&#10;&#10;Description générée automatiquement">
            <a:extLst>
              <a:ext uri="{FF2B5EF4-FFF2-40B4-BE49-F238E27FC236}">
                <a16:creationId xmlns:a16="http://schemas.microsoft.com/office/drawing/2014/main" id="{70CF2B60-4AD1-462D-AC99-45AAE26682CA}"/>
              </a:ext>
            </a:extLst>
          </p:cNvPr>
          <p:cNvPicPr>
            <a:picLocks noChangeAspect="1"/>
          </p:cNvPicPr>
          <p:nvPr/>
        </p:nvPicPr>
        <p:blipFill>
          <a:blip r:embed="rId3"/>
          <a:srcRect b="20139"/>
          <a:stretch/>
        </p:blipFill>
        <p:spPr>
          <a:xfrm>
            <a:off x="9740486" y="1734013"/>
            <a:ext cx="1875856" cy="2837959"/>
          </a:xfrm>
          <a:prstGeom prst="rect">
            <a:avLst/>
          </a:prstGeom>
        </p:spPr>
      </p:pic>
    </p:spTree>
    <p:extLst>
      <p:ext uri="{BB962C8B-B14F-4D97-AF65-F5344CB8AC3E}">
        <p14:creationId xmlns:p14="http://schemas.microsoft.com/office/powerpoint/2010/main" val="93545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Economies</a:t>
            </a:r>
            <a:endParaRPr lang="en-US"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28875" y="1821431"/>
            <a:ext cx="10790930" cy="5174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200" b="1" dirty="0">
                <a:solidFill>
                  <a:srgbClr val="006425"/>
                </a:solidFill>
                <a:latin typeface="Arial" panose="020B0604020202020204" pitchFamily="34" charset="0"/>
                <a:cs typeface="Arial" panose="020B0604020202020204" pitchFamily="34" charset="0"/>
              </a:rPr>
              <a:t>Providing economic benefits.</a:t>
            </a:r>
          </a:p>
          <a:p>
            <a:pPr lvl="1">
              <a:lnSpc>
                <a:spcPct val="110000"/>
              </a:lnSpc>
              <a:spcBef>
                <a:spcPts val="0"/>
              </a:spcBef>
              <a:spcAft>
                <a:spcPts val="600"/>
              </a:spcAft>
            </a:pPr>
            <a:r>
              <a:rPr lang="en-US" sz="2000" dirty="0">
                <a:latin typeface="Arial" panose="020B0604020202020204" pitchFamily="34" charset="0"/>
                <a:cs typeface="Arial" panose="020B0604020202020204" pitchFamily="34" charset="0"/>
              </a:rPr>
              <a:t>Contribute to local and national economies.</a:t>
            </a:r>
          </a:p>
          <a:p>
            <a:pPr lvl="1">
              <a:lnSpc>
                <a:spcPct val="110000"/>
              </a:lnSpc>
              <a:spcBef>
                <a:spcPts val="0"/>
              </a:spcBef>
            </a:pPr>
            <a:r>
              <a:rPr lang="en-US" sz="2000" dirty="0">
                <a:latin typeface="Arial" panose="020B0604020202020204" pitchFamily="34" charset="0"/>
                <a:cs typeface="Arial" panose="020B0604020202020204" pitchFamily="34" charset="0"/>
              </a:rPr>
              <a:t>Support livelihoods through fisheries, agriculture, tourism and recreation. </a:t>
            </a:r>
          </a:p>
          <a:p>
            <a:pPr lvl="2">
              <a:lnSpc>
                <a:spcPct val="110000"/>
              </a:lnSpc>
              <a:spcBef>
                <a:spcPts val="0"/>
              </a:spcBef>
              <a:spcAft>
                <a:spcPts val="400"/>
              </a:spcAft>
            </a:pPr>
            <a:r>
              <a:rPr lang="en-US" sz="1800" dirty="0">
                <a:latin typeface="Arial" panose="020B0604020202020204" pitchFamily="34" charset="0"/>
                <a:cs typeface="Arial" panose="020B0604020202020204" pitchFamily="34" charset="0"/>
              </a:rPr>
              <a:t>1 billion people worldwide (~1 in 8) make their livelihoods from wetlands in ways that also deliver food, water supplies, transport and leisure.</a:t>
            </a:r>
          </a:p>
          <a:p>
            <a:pPr lvl="2">
              <a:lnSpc>
                <a:spcPct val="110000"/>
              </a:lnSpc>
              <a:spcBef>
                <a:spcPts val="0"/>
              </a:spcBef>
              <a:spcAft>
                <a:spcPts val="400"/>
              </a:spcAft>
            </a:pPr>
            <a:r>
              <a:rPr lang="en-US" sz="1800" dirty="0">
                <a:latin typeface="Arial" panose="020B0604020202020204" pitchFamily="34" charset="0"/>
                <a:cs typeface="Arial" panose="020B0604020202020204" pitchFamily="34" charset="0"/>
              </a:rPr>
              <a:t>Rice farming is the primary source of wetlands employment.</a:t>
            </a:r>
          </a:p>
          <a:p>
            <a:pPr lvl="2">
              <a:lnSpc>
                <a:spcPct val="110000"/>
              </a:lnSpc>
              <a:spcBef>
                <a:spcPts val="0"/>
              </a:spcBef>
              <a:spcAft>
                <a:spcPts val="400"/>
              </a:spcAft>
            </a:pPr>
            <a:r>
              <a:rPr lang="en-US" sz="1800" dirty="0">
                <a:latin typeface="Arial" panose="020B0604020202020204" pitchFamily="34" charset="0"/>
                <a:cs typeface="Arial" panose="020B0604020202020204" pitchFamily="34" charset="0"/>
              </a:rPr>
              <a:t>~80% of the world’s rice is produced by small-scale farmers.</a:t>
            </a:r>
          </a:p>
          <a:p>
            <a:pPr lvl="2">
              <a:lnSpc>
                <a:spcPct val="110000"/>
              </a:lnSpc>
              <a:spcBef>
                <a:spcPts val="0"/>
              </a:spcBef>
              <a:spcAft>
                <a:spcPts val="600"/>
              </a:spcAft>
            </a:pPr>
            <a:r>
              <a:rPr lang="en-US" sz="1800" dirty="0">
                <a:latin typeface="Arial" panose="020B0604020202020204" pitchFamily="34" charset="0"/>
                <a:cs typeface="Arial" panose="020B0604020202020204" pitchFamily="34" charset="0"/>
              </a:rPr>
              <a:t>&gt;660 million people depend on fishing and aquaculture for a living.</a:t>
            </a:r>
          </a:p>
          <a:p>
            <a:pPr lvl="1">
              <a:lnSpc>
                <a:spcPct val="110000"/>
              </a:lnSpc>
              <a:spcBef>
                <a:spcPts val="0"/>
              </a:spcBef>
            </a:pPr>
            <a:r>
              <a:rPr lang="en-US" sz="2000" dirty="0">
                <a:latin typeface="Arial" panose="020B0604020202020204" pitchFamily="34" charset="0"/>
                <a:cs typeface="Arial" panose="020B0604020202020204" pitchFamily="34" charset="0"/>
              </a:rPr>
              <a:t>Travel and tourism sectors support 266 million jobs –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8.9% of the world’s total employment.</a:t>
            </a:r>
          </a:p>
          <a:p>
            <a:pPr lvl="1">
              <a:lnSpc>
                <a:spcPct val="110000"/>
              </a:lnSpc>
              <a:spcBef>
                <a:spcPts val="0"/>
              </a:spcBef>
            </a:pPr>
            <a:endParaRPr lang="en-US" sz="2000" dirty="0">
              <a:latin typeface="Arial" panose="020B0604020202020204" pitchFamily="34" charset="0"/>
              <a:cs typeface="Arial" panose="020B0604020202020204" pitchFamily="34" charset="0"/>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7" name="Image 6" descr="Une image contenant dessin humoristique, clipart, illustration, conception&#10;&#10;Description générée automatiquement">
            <a:extLst>
              <a:ext uri="{FF2B5EF4-FFF2-40B4-BE49-F238E27FC236}">
                <a16:creationId xmlns:a16="http://schemas.microsoft.com/office/drawing/2014/main" id="{F163A924-93DD-CCCC-1EBE-E835216DEC37}"/>
              </a:ext>
            </a:extLst>
          </p:cNvPr>
          <p:cNvPicPr>
            <a:picLocks noChangeAspect="1"/>
          </p:cNvPicPr>
          <p:nvPr/>
        </p:nvPicPr>
        <p:blipFill>
          <a:blip r:embed="rId3"/>
          <a:stretch>
            <a:fillRect/>
          </a:stretch>
        </p:blipFill>
        <p:spPr>
          <a:xfrm>
            <a:off x="8889736" y="4392087"/>
            <a:ext cx="2726605" cy="1910324"/>
          </a:xfrm>
          <a:prstGeom prst="rect">
            <a:avLst/>
          </a:prstGeom>
        </p:spPr>
      </p:pic>
    </p:spTree>
    <p:extLst>
      <p:ext uri="{BB962C8B-B14F-4D97-AF65-F5344CB8AC3E}">
        <p14:creationId xmlns:p14="http://schemas.microsoft.com/office/powerpoint/2010/main" val="396398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36458"/>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Culture and recreation</a:t>
            </a:r>
            <a:endParaRPr lang="en-US"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28877" y="2347078"/>
            <a:ext cx="10790930" cy="1925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200" b="1" dirty="0">
                <a:solidFill>
                  <a:srgbClr val="006425"/>
                </a:solidFill>
                <a:latin typeface="Arial" panose="020B0604020202020204" pitchFamily="34" charset="0"/>
                <a:cs typeface="Arial" panose="020B0604020202020204" pitchFamily="34" charset="0"/>
              </a:rPr>
              <a:t>Connecting people with nature.</a:t>
            </a:r>
          </a:p>
          <a:p>
            <a:pPr lvl="1">
              <a:spcBef>
                <a:spcPts val="0"/>
              </a:spcBef>
              <a:spcAft>
                <a:spcPts val="600"/>
              </a:spcAft>
            </a:pPr>
            <a:r>
              <a:rPr lang="en-US" sz="2000" dirty="0"/>
              <a:t>Hold significant cultural and recreational value for many communities.</a:t>
            </a:r>
          </a:p>
          <a:p>
            <a:pPr lvl="1">
              <a:spcBef>
                <a:spcPts val="0"/>
              </a:spcBef>
              <a:spcAft>
                <a:spcPts val="600"/>
              </a:spcAft>
            </a:pPr>
            <a:r>
              <a:rPr lang="en-US" sz="2000" dirty="0"/>
              <a:t>Often tied to long-standing cultural practices that use nature in a sustainable way, enabling human societies to thrive.</a:t>
            </a:r>
          </a:p>
          <a:p>
            <a:pPr lvl="1"/>
            <a:r>
              <a:rPr lang="en-US" sz="2000" dirty="0"/>
              <a:t>Nearly all Wetlands of International Importance (Ramsar Sites) provide cultural ecosystem services.</a:t>
            </a:r>
          </a:p>
          <a:p>
            <a:pPr lvl="2"/>
            <a:r>
              <a:rPr lang="en-US" sz="1800" dirty="0"/>
              <a:t>&gt;50% have spiritual and inspirational value.</a:t>
            </a:r>
          </a:p>
          <a:p>
            <a:pPr lvl="2"/>
            <a:endParaRPr lang="en-US" sz="1500" b="1" dirty="0">
              <a:solidFill>
                <a:srgbClr val="E92E09"/>
              </a:solidFill>
            </a:endParaRPr>
          </a:p>
          <a:p>
            <a:pPr lvl="2"/>
            <a:endParaRPr lang="en-US" sz="1500" dirty="0"/>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059C559F-26B1-EB2C-9DE9-D160D789CF2D}"/>
              </a:ext>
            </a:extLst>
          </p:cNvPr>
          <p:cNvSpPr txBox="1"/>
          <p:nvPr/>
        </p:nvSpPr>
        <p:spPr>
          <a:xfrm>
            <a:off x="1168888" y="5418850"/>
            <a:ext cx="8713694" cy="707886"/>
          </a:xfrm>
          <a:prstGeom prst="rect">
            <a:avLst/>
          </a:prstGeom>
          <a:noFill/>
        </p:spPr>
        <p:txBody>
          <a:bodyPr wrap="square" rtlCol="0">
            <a:spAutoFit/>
          </a:bodyPr>
          <a:lstStyle/>
          <a:p>
            <a:r>
              <a:rPr lang="en-US" sz="2200" b="1" dirty="0">
                <a:solidFill>
                  <a:srgbClr val="E92E09"/>
                </a:solidFill>
                <a:latin typeface="Arial" panose="020B0604020202020204" pitchFamily="34" charset="0"/>
                <a:cs typeface="Arial" panose="020B0604020202020204" pitchFamily="34" charset="0"/>
              </a:rPr>
              <a:t>People are at the heart of wetland conservation.</a:t>
            </a:r>
          </a:p>
          <a:p>
            <a:endParaRPr lang="fr-FR" dirty="0"/>
          </a:p>
        </p:txBody>
      </p:sp>
      <p:pic>
        <p:nvPicPr>
          <p:cNvPr id="7" name="Image 6" descr="Une image contenant conception&#10;&#10;Description générée automatiquement">
            <a:extLst>
              <a:ext uri="{FF2B5EF4-FFF2-40B4-BE49-F238E27FC236}">
                <a16:creationId xmlns:a16="http://schemas.microsoft.com/office/drawing/2014/main" id="{6F26658C-4CE3-CF1D-BD52-6B15FE755FC7}"/>
              </a:ext>
            </a:extLst>
          </p:cNvPr>
          <p:cNvPicPr>
            <a:picLocks noChangeAspect="1"/>
          </p:cNvPicPr>
          <p:nvPr/>
        </p:nvPicPr>
        <p:blipFill>
          <a:blip r:embed="rId3"/>
          <a:stretch>
            <a:fillRect/>
          </a:stretch>
        </p:blipFill>
        <p:spPr>
          <a:xfrm rot="18878919">
            <a:off x="11315415" y="1745135"/>
            <a:ext cx="952500" cy="1016000"/>
          </a:xfrm>
          <a:prstGeom prst="rect">
            <a:avLst/>
          </a:prstGeom>
        </p:spPr>
      </p:pic>
      <p:pic>
        <p:nvPicPr>
          <p:cNvPr id="8" name="Image 7" descr="Une image contenant outil, conception&#10;&#10;Description générée automatiquement">
            <a:extLst>
              <a:ext uri="{FF2B5EF4-FFF2-40B4-BE49-F238E27FC236}">
                <a16:creationId xmlns:a16="http://schemas.microsoft.com/office/drawing/2014/main" id="{51B21157-34B0-7D3C-E5AB-0F6A4CC43C9E}"/>
              </a:ext>
            </a:extLst>
          </p:cNvPr>
          <p:cNvPicPr>
            <a:picLocks noChangeAspect="1"/>
          </p:cNvPicPr>
          <p:nvPr/>
        </p:nvPicPr>
        <p:blipFill>
          <a:blip r:embed="rId4"/>
          <a:stretch>
            <a:fillRect/>
          </a:stretch>
        </p:blipFill>
        <p:spPr>
          <a:xfrm rot="19007008">
            <a:off x="143354" y="5291328"/>
            <a:ext cx="1384300" cy="1524000"/>
          </a:xfrm>
          <a:prstGeom prst="rect">
            <a:avLst/>
          </a:prstGeom>
        </p:spPr>
      </p:pic>
      <p:pic>
        <p:nvPicPr>
          <p:cNvPr id="9" name="Image 8" descr="Une image contenant conception&#10;&#10;Description générée automatiquement avec une confiance faible">
            <a:extLst>
              <a:ext uri="{FF2B5EF4-FFF2-40B4-BE49-F238E27FC236}">
                <a16:creationId xmlns:a16="http://schemas.microsoft.com/office/drawing/2014/main" id="{26C813B3-E301-591A-D40D-AE2F4F37D8FC}"/>
              </a:ext>
            </a:extLst>
          </p:cNvPr>
          <p:cNvPicPr>
            <a:picLocks noChangeAspect="1"/>
          </p:cNvPicPr>
          <p:nvPr/>
        </p:nvPicPr>
        <p:blipFill>
          <a:blip r:embed="rId5"/>
          <a:stretch>
            <a:fillRect/>
          </a:stretch>
        </p:blipFill>
        <p:spPr>
          <a:xfrm rot="8112462">
            <a:off x="149959" y="424282"/>
            <a:ext cx="2489200" cy="2489200"/>
          </a:xfrm>
          <a:prstGeom prst="rect">
            <a:avLst/>
          </a:prstGeom>
        </p:spPr>
      </p:pic>
      <p:pic>
        <p:nvPicPr>
          <p:cNvPr id="10" name="Image 9" descr="Une image contenant main, art, conception&#10;&#10;Description générée automatiquement avec une confiance faible">
            <a:extLst>
              <a:ext uri="{FF2B5EF4-FFF2-40B4-BE49-F238E27FC236}">
                <a16:creationId xmlns:a16="http://schemas.microsoft.com/office/drawing/2014/main" id="{89F100ED-3E13-CFC6-A12F-741225B5E9C7}"/>
              </a:ext>
            </a:extLst>
          </p:cNvPr>
          <p:cNvPicPr>
            <a:picLocks noChangeAspect="1"/>
          </p:cNvPicPr>
          <p:nvPr/>
        </p:nvPicPr>
        <p:blipFill>
          <a:blip r:embed="rId6"/>
          <a:stretch>
            <a:fillRect/>
          </a:stretch>
        </p:blipFill>
        <p:spPr>
          <a:xfrm>
            <a:off x="10911336" y="4448723"/>
            <a:ext cx="762000" cy="2527300"/>
          </a:xfrm>
          <a:prstGeom prst="rect">
            <a:avLst/>
          </a:prstGeom>
        </p:spPr>
      </p:pic>
    </p:spTree>
    <p:extLst>
      <p:ext uri="{BB962C8B-B14F-4D97-AF65-F5344CB8AC3E}">
        <p14:creationId xmlns:p14="http://schemas.microsoft.com/office/powerpoint/2010/main" val="352096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03989"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Under threat</a:t>
            </a:r>
            <a:endParaRPr lang="en-US"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18120" y="1709921"/>
            <a:ext cx="11130907" cy="4846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200" b="1" dirty="0">
                <a:solidFill>
                  <a:srgbClr val="006425"/>
                </a:solidFill>
                <a:latin typeface="Arial" panose="020B0604020202020204" pitchFamily="34" charset="0"/>
                <a:cs typeface="Arial" panose="020B0604020202020204" pitchFamily="34" charset="0"/>
              </a:rPr>
              <a:t>Recognizing the urgency.</a:t>
            </a:r>
          </a:p>
          <a:p>
            <a:pPr lvl="1"/>
            <a:r>
              <a:rPr lang="en-US" sz="2000" dirty="0"/>
              <a:t>Among the most threatened ecosystems.</a:t>
            </a:r>
          </a:p>
          <a:p>
            <a:pPr lvl="2"/>
            <a:r>
              <a:rPr lang="en-US" sz="1800" dirty="0"/>
              <a:t>&gt;85% of all wetlands have been lost since 1700s.</a:t>
            </a:r>
          </a:p>
          <a:p>
            <a:pPr lvl="2"/>
            <a:r>
              <a:rPr lang="en-US" sz="1800" dirty="0"/>
              <a:t>At least 35% lost since 1970 with rate of loss accelerating.</a:t>
            </a:r>
          </a:p>
          <a:p>
            <a:pPr lvl="2"/>
            <a:r>
              <a:rPr lang="en-US" sz="1800" dirty="0"/>
              <a:t>Rate of loss is 3X faster than forests.</a:t>
            </a:r>
          </a:p>
          <a:p>
            <a:pPr lvl="1"/>
            <a:r>
              <a:rPr lang="en-US" sz="2000" dirty="0"/>
              <a:t>Risk factors include unsustainable development, pollution, climate change, alterations to hydrological regimes, loss of connectivity, invasive species and over-extraction of water, plants, animals and other natural resources.</a:t>
            </a:r>
          </a:p>
          <a:p>
            <a:pPr lvl="2"/>
            <a:r>
              <a:rPr lang="en-US" sz="1800" dirty="0"/>
              <a:t>Infilling and drainage for conversion to agriculture and urban settlements pose significant threats.</a:t>
            </a:r>
          </a:p>
          <a:p>
            <a:pPr lvl="1"/>
            <a:r>
              <a:rPr lang="en-US" sz="2000" dirty="0"/>
              <a:t>Wetland species face risk of extinction. </a:t>
            </a:r>
          </a:p>
          <a:p>
            <a:pPr lvl="2"/>
            <a:r>
              <a:rPr lang="en-US" sz="1800" dirty="0"/>
              <a:t>1 in 3 freshwater species and 25% of all wetland species face extinction from wetland decline.</a:t>
            </a:r>
          </a:p>
          <a:p>
            <a:pPr lvl="2"/>
            <a:r>
              <a:rPr lang="en-US" sz="1800" dirty="0"/>
              <a:t>81% of inland wetland species and 36% of coastal and marine species have declined in the last 50 years.</a:t>
            </a:r>
          </a:p>
          <a:p>
            <a:pPr lvl="2"/>
            <a:r>
              <a:rPr lang="en-US" sz="1800" dirty="0"/>
              <a:t>Freshwater species have seen an 83% decline (on average) since 1970.</a:t>
            </a:r>
          </a:p>
          <a:p>
            <a:pPr lvl="1"/>
            <a:r>
              <a:rPr lang="en-US" sz="2000" dirty="0"/>
              <a:t>~70% of all global freshwater extraction and diversion is for agriculture.</a:t>
            </a: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7" name="Image 6" descr="Une image contenant créativité, art&#10;&#10;Description générée automatiquement">
            <a:extLst>
              <a:ext uri="{FF2B5EF4-FFF2-40B4-BE49-F238E27FC236}">
                <a16:creationId xmlns:a16="http://schemas.microsoft.com/office/drawing/2014/main" id="{67F91773-50D0-1971-DCE1-C598A8877FA0}"/>
              </a:ext>
            </a:extLst>
          </p:cNvPr>
          <p:cNvPicPr>
            <a:picLocks noChangeAspect="1"/>
          </p:cNvPicPr>
          <p:nvPr/>
        </p:nvPicPr>
        <p:blipFill>
          <a:blip r:embed="rId3"/>
          <a:stretch>
            <a:fillRect/>
          </a:stretch>
        </p:blipFill>
        <p:spPr>
          <a:xfrm>
            <a:off x="8644541" y="1709921"/>
            <a:ext cx="2971800" cy="1244600"/>
          </a:xfrm>
          <a:prstGeom prst="rect">
            <a:avLst/>
          </a:prstGeom>
        </p:spPr>
      </p:pic>
    </p:spTree>
    <p:extLst>
      <p:ext uri="{BB962C8B-B14F-4D97-AF65-F5344CB8AC3E}">
        <p14:creationId xmlns:p14="http://schemas.microsoft.com/office/powerpoint/2010/main" val="396520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Need for action</a:t>
            </a:r>
            <a:endParaRPr lang="en-US"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28875" y="1649994"/>
            <a:ext cx="10790930" cy="4713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200" b="1" dirty="0">
                <a:solidFill>
                  <a:srgbClr val="006425"/>
                </a:solidFill>
                <a:latin typeface="Arial" panose="020B0604020202020204" pitchFamily="34" charset="0"/>
                <a:cs typeface="Arial" panose="020B0604020202020204" pitchFamily="34" charset="0"/>
              </a:rPr>
              <a:t>Ensuring a resilient, common future.</a:t>
            </a:r>
          </a:p>
          <a:p>
            <a:pPr lvl="1"/>
            <a:r>
              <a:rPr lang="en-US" sz="2000" dirty="0"/>
              <a:t>Healthy wetlands are critical for climate mitigation, adaptation, biodiversity, and human health and wellbeing.</a:t>
            </a:r>
          </a:p>
          <a:p>
            <a:pPr lvl="2"/>
            <a:r>
              <a:rPr lang="en-US" sz="1800" dirty="0"/>
              <a:t>Control of emergent zoonotic diseases depends on well-managed, intact ecosystems and native biodiversity.</a:t>
            </a:r>
          </a:p>
          <a:p>
            <a:pPr lvl="1"/>
            <a:r>
              <a:rPr lang="en-US" sz="2000" dirty="0"/>
              <a:t>Protecting wetlands for our common future requires:</a:t>
            </a:r>
          </a:p>
          <a:p>
            <a:pPr lvl="2"/>
            <a:r>
              <a:rPr lang="en-US" sz="1800" dirty="0"/>
              <a:t>Coordinated efforts at local, national and global levels. </a:t>
            </a:r>
          </a:p>
          <a:p>
            <a:pPr lvl="2"/>
            <a:r>
              <a:rPr lang="en-US" sz="1800" dirty="0"/>
              <a:t>Collaboration on policies, regulations and community initiatives.</a:t>
            </a:r>
          </a:p>
          <a:p>
            <a:pPr lvl="2"/>
            <a:r>
              <a:rPr lang="en-US" sz="1800" dirty="0">
                <a:cs typeface="Arial" panose="020B0604020202020204" pitchFamily="34" charset="0"/>
              </a:rPr>
              <a:t>I</a:t>
            </a:r>
            <a:r>
              <a:rPr lang="en-US" sz="1800" dirty="0"/>
              <a:t>ntegration and coordination across the agriculture, urban development and wetland </a:t>
            </a:r>
            <a:br>
              <a:rPr lang="en-US" sz="1800" dirty="0"/>
            </a:br>
            <a:r>
              <a:rPr lang="en-US" sz="1800" dirty="0"/>
              <a:t>management sectors.</a:t>
            </a:r>
          </a:p>
          <a:p>
            <a:pPr lvl="1">
              <a:lnSpc>
                <a:spcPct val="120000"/>
              </a:lnSpc>
              <a:spcBef>
                <a:spcPts val="0"/>
              </a:spcBef>
            </a:pPr>
            <a:r>
              <a:rPr lang="en-US" sz="2000" dirty="0">
                <a:cs typeface="Arial" panose="020B0604020202020204" pitchFamily="34" charset="0"/>
              </a:rPr>
              <a:t>You can:</a:t>
            </a:r>
          </a:p>
          <a:p>
            <a:pPr lvl="2">
              <a:lnSpc>
                <a:spcPct val="120000"/>
              </a:lnSpc>
              <a:spcBef>
                <a:spcPts val="0"/>
              </a:spcBef>
            </a:pPr>
            <a:r>
              <a:rPr lang="en-US" sz="1800" dirty="0">
                <a:cs typeface="Arial" panose="020B0604020202020204" pitchFamily="34" charset="0"/>
              </a:rPr>
              <a:t>Understand the significance and contributions of wetlands.</a:t>
            </a:r>
          </a:p>
          <a:p>
            <a:pPr lvl="2">
              <a:lnSpc>
                <a:spcPct val="120000"/>
              </a:lnSpc>
              <a:spcBef>
                <a:spcPts val="0"/>
              </a:spcBef>
            </a:pPr>
            <a:r>
              <a:rPr lang="en-US" sz="1800" dirty="0">
                <a:cs typeface="Arial" panose="020B0604020202020204" pitchFamily="34" charset="0"/>
              </a:rPr>
              <a:t>Ensure their sustainable use by managing them wisely.</a:t>
            </a:r>
          </a:p>
          <a:p>
            <a:pPr lvl="2">
              <a:lnSpc>
                <a:spcPct val="120000"/>
              </a:lnSpc>
              <a:spcBef>
                <a:spcPts val="0"/>
              </a:spcBef>
              <a:spcAft>
                <a:spcPts val="1200"/>
              </a:spcAft>
            </a:pPr>
            <a:r>
              <a:rPr lang="en-US" sz="1800" dirty="0">
                <a:cs typeface="Arial" panose="020B0604020202020204" pitchFamily="34" charset="0"/>
              </a:rPr>
              <a:t>Attract the investments needed to conserve and restore them.</a:t>
            </a: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7" name="Image 6" descr="Une image contenant clipart, dessin humoristique&#10;&#10;Description générée automatiquement">
            <a:extLst>
              <a:ext uri="{FF2B5EF4-FFF2-40B4-BE49-F238E27FC236}">
                <a16:creationId xmlns:a16="http://schemas.microsoft.com/office/drawing/2014/main" id="{DA2DB9E0-92D7-47CE-5976-1991825DE427}"/>
              </a:ext>
            </a:extLst>
          </p:cNvPr>
          <p:cNvPicPr>
            <a:picLocks noChangeAspect="1"/>
          </p:cNvPicPr>
          <p:nvPr/>
        </p:nvPicPr>
        <p:blipFill>
          <a:blip r:embed="rId3"/>
          <a:stretch>
            <a:fillRect/>
          </a:stretch>
        </p:blipFill>
        <p:spPr>
          <a:xfrm>
            <a:off x="9010185" y="5619179"/>
            <a:ext cx="2369770" cy="743998"/>
          </a:xfrm>
          <a:prstGeom prst="rect">
            <a:avLst/>
          </a:prstGeom>
        </p:spPr>
      </p:pic>
      <p:pic>
        <p:nvPicPr>
          <p:cNvPr id="8" name="Image 7">
            <a:extLst>
              <a:ext uri="{FF2B5EF4-FFF2-40B4-BE49-F238E27FC236}">
                <a16:creationId xmlns:a16="http://schemas.microsoft.com/office/drawing/2014/main" id="{0C4FB276-BAB1-CF7D-38F0-AB47288CAD68}"/>
              </a:ext>
            </a:extLst>
          </p:cNvPr>
          <p:cNvPicPr>
            <a:picLocks noChangeAspect="1"/>
          </p:cNvPicPr>
          <p:nvPr/>
        </p:nvPicPr>
        <p:blipFill>
          <a:blip r:embed="rId4"/>
          <a:stretch>
            <a:fillRect/>
          </a:stretch>
        </p:blipFill>
        <p:spPr>
          <a:xfrm>
            <a:off x="11482325" y="4337920"/>
            <a:ext cx="241300" cy="2260600"/>
          </a:xfrm>
          <a:prstGeom prst="rect">
            <a:avLst/>
          </a:prstGeom>
        </p:spPr>
      </p:pic>
    </p:spTree>
    <p:extLst>
      <p:ext uri="{BB962C8B-B14F-4D97-AF65-F5344CB8AC3E}">
        <p14:creationId xmlns:p14="http://schemas.microsoft.com/office/powerpoint/2010/main" val="3219480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47021" y="349572"/>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Wetlands Wednesday</a:t>
            </a:r>
            <a:endParaRPr lang="en-US"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28872" y="2466482"/>
            <a:ext cx="10790930" cy="19250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200" b="1" dirty="0">
                <a:solidFill>
                  <a:srgbClr val="006425"/>
                </a:solidFill>
                <a:latin typeface="Arial" panose="020B0604020202020204" pitchFamily="34" charset="0"/>
                <a:cs typeface="Arial" panose="020B0604020202020204" pitchFamily="34" charset="0"/>
              </a:rPr>
              <a:t>Building a movement through social media.</a:t>
            </a:r>
          </a:p>
          <a:p>
            <a:pPr lvl="1">
              <a:spcBef>
                <a:spcPts val="0"/>
              </a:spcBef>
              <a:spcAft>
                <a:spcPts val="600"/>
              </a:spcAft>
            </a:pPr>
            <a:r>
              <a:rPr lang="en-US" sz="2000" dirty="0"/>
              <a:t>Using the hashtag #</a:t>
            </a:r>
            <a:r>
              <a:rPr lang="en-US" sz="2000" dirty="0" err="1"/>
              <a:t>WetlandsWednesday</a:t>
            </a:r>
            <a:r>
              <a:rPr lang="en-US" sz="2000" dirty="0"/>
              <a:t>, people around the world are sharing to inspire.</a:t>
            </a:r>
          </a:p>
          <a:p>
            <a:pPr lvl="1"/>
            <a:r>
              <a:rPr lang="en-US" sz="2000" dirty="0"/>
              <a:t>Posts include:</a:t>
            </a:r>
          </a:p>
          <a:p>
            <a:pPr lvl="2">
              <a:spcBef>
                <a:spcPts val="0"/>
              </a:spcBef>
              <a:spcAft>
                <a:spcPts val="400"/>
              </a:spcAft>
            </a:pPr>
            <a:r>
              <a:rPr lang="en-US" sz="1800" dirty="0"/>
              <a:t>Examples of successful wetland conservation projects and other success stories.</a:t>
            </a:r>
          </a:p>
          <a:p>
            <a:pPr lvl="2">
              <a:spcBef>
                <a:spcPts val="0"/>
              </a:spcBef>
              <a:spcAft>
                <a:spcPts val="400"/>
              </a:spcAft>
            </a:pPr>
            <a:r>
              <a:rPr lang="en-US" sz="1800" dirty="0"/>
              <a:t>Ideas for how people can act for wetlands.</a:t>
            </a:r>
          </a:p>
          <a:p>
            <a:pPr lvl="2">
              <a:spcBef>
                <a:spcPts val="0"/>
              </a:spcBef>
              <a:spcAft>
                <a:spcPts val="400"/>
              </a:spcAft>
            </a:pPr>
            <a:r>
              <a:rPr lang="en-US" sz="1800" dirty="0"/>
              <a:t>Discussions of how sustainable use of wetlands benefits people and the planet.</a:t>
            </a:r>
          </a:p>
          <a:p>
            <a:pPr lvl="2">
              <a:spcBef>
                <a:spcPts val="0"/>
              </a:spcBef>
              <a:spcAft>
                <a:spcPts val="400"/>
              </a:spcAft>
            </a:pPr>
            <a:r>
              <a:rPr lang="en-US" sz="1800" dirty="0"/>
              <a:t>Best practices and innovative approaches to wetland management.</a:t>
            </a:r>
          </a:p>
          <a:p>
            <a:pPr lvl="2">
              <a:spcBef>
                <a:spcPts val="0"/>
              </a:spcBef>
              <a:spcAft>
                <a:spcPts val="400"/>
              </a:spcAft>
            </a:pPr>
            <a:r>
              <a:rPr lang="en-US" sz="1800" dirty="0"/>
              <a:t>Personal stories about wetlands.</a:t>
            </a:r>
          </a:p>
          <a:p>
            <a:pPr lvl="1">
              <a:spcBef>
                <a:spcPts val="0"/>
              </a:spcBef>
              <a:spcAft>
                <a:spcPts val="400"/>
              </a:spcAft>
            </a:pPr>
            <a:endParaRPr lang="en-US" sz="1600" dirty="0"/>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7" name="Image 6" descr="Une image contenant motif, Caractère coloré&#10;&#10;Description générée automatiquement">
            <a:extLst>
              <a:ext uri="{FF2B5EF4-FFF2-40B4-BE49-F238E27FC236}">
                <a16:creationId xmlns:a16="http://schemas.microsoft.com/office/drawing/2014/main" id="{09A281A7-CBC8-0FCE-B11F-E34F55339E60}"/>
              </a:ext>
            </a:extLst>
          </p:cNvPr>
          <p:cNvPicPr>
            <a:picLocks noChangeAspect="1"/>
          </p:cNvPicPr>
          <p:nvPr/>
        </p:nvPicPr>
        <p:blipFill>
          <a:blip r:embed="rId3"/>
          <a:stretch>
            <a:fillRect/>
          </a:stretch>
        </p:blipFill>
        <p:spPr>
          <a:xfrm>
            <a:off x="-10758" y="5813819"/>
            <a:ext cx="4699000" cy="647700"/>
          </a:xfrm>
          <a:prstGeom prst="rect">
            <a:avLst/>
          </a:prstGeom>
        </p:spPr>
      </p:pic>
      <p:pic>
        <p:nvPicPr>
          <p:cNvPr id="9" name="Image 8" descr="Une image contenant Graphique, conception, créativité, art&#10;&#10;Description générée automatiquement">
            <a:extLst>
              <a:ext uri="{FF2B5EF4-FFF2-40B4-BE49-F238E27FC236}">
                <a16:creationId xmlns:a16="http://schemas.microsoft.com/office/drawing/2014/main" id="{893200AB-5B89-34CC-75CD-ECDDBF39660A}"/>
              </a:ext>
            </a:extLst>
          </p:cNvPr>
          <p:cNvPicPr>
            <a:picLocks noChangeAspect="1"/>
          </p:cNvPicPr>
          <p:nvPr/>
        </p:nvPicPr>
        <p:blipFill>
          <a:blip r:embed="rId4"/>
          <a:stretch>
            <a:fillRect/>
          </a:stretch>
        </p:blipFill>
        <p:spPr>
          <a:xfrm>
            <a:off x="8527430" y="1158727"/>
            <a:ext cx="952500" cy="952500"/>
          </a:xfrm>
          <a:prstGeom prst="rect">
            <a:avLst/>
          </a:prstGeom>
        </p:spPr>
      </p:pic>
      <p:pic>
        <p:nvPicPr>
          <p:cNvPr id="2" name="Image 1">
            <a:extLst>
              <a:ext uri="{FF2B5EF4-FFF2-40B4-BE49-F238E27FC236}">
                <a16:creationId xmlns:a16="http://schemas.microsoft.com/office/drawing/2014/main" id="{8572ACED-D40D-F674-EF99-310980682377}"/>
              </a:ext>
            </a:extLst>
          </p:cNvPr>
          <p:cNvPicPr>
            <a:picLocks noChangeAspect="1"/>
          </p:cNvPicPr>
          <p:nvPr/>
        </p:nvPicPr>
        <p:blipFill>
          <a:blip r:embed="rId5"/>
          <a:stretch>
            <a:fillRect/>
          </a:stretch>
        </p:blipFill>
        <p:spPr>
          <a:xfrm>
            <a:off x="10198040" y="5082754"/>
            <a:ext cx="1562100" cy="1358900"/>
          </a:xfrm>
          <a:prstGeom prst="rect">
            <a:avLst/>
          </a:prstGeom>
        </p:spPr>
      </p:pic>
    </p:spTree>
    <p:extLst>
      <p:ext uri="{BB962C8B-B14F-4D97-AF65-F5344CB8AC3E}">
        <p14:creationId xmlns:p14="http://schemas.microsoft.com/office/powerpoint/2010/main" val="76428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82FA-F705-1B0E-78D8-F1DC5EAD20F5}"/>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B1AB79B-F183-B420-B7B5-C16C48953702}"/>
              </a:ext>
            </a:extLst>
          </p:cNvPr>
          <p:cNvSpPr>
            <a:spLocks noGrp="1"/>
          </p:cNvSpPr>
          <p:nvPr/>
        </p:nvSpPr>
        <p:spPr>
          <a:xfrm>
            <a:off x="838200" y="3961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C02AAD4-D1DC-246E-D3F4-A1602B08EDB4}"/>
              </a:ext>
            </a:extLst>
          </p:cNvPr>
          <p:cNvSpPr>
            <a:spLocks noGrp="1"/>
          </p:cNvSpPr>
          <p:nvPr/>
        </p:nvSpPr>
        <p:spPr>
          <a:xfrm>
            <a:off x="1221528" y="2446170"/>
            <a:ext cx="9748944" cy="1658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spcBef>
                <a:spcPts val="0"/>
              </a:spcBef>
              <a:spcAft>
                <a:spcPts val="0"/>
              </a:spcAft>
              <a:buNone/>
            </a:pPr>
            <a:r>
              <a:rPr lang="en-US" sz="4400" b="1" dirty="0">
                <a:solidFill>
                  <a:srgbClr val="006425"/>
                </a:solidFill>
                <a:latin typeface="Arial" panose="020B0604020202020204" pitchFamily="34" charset="0"/>
                <a:cs typeface="Arial" panose="020B0604020202020204" pitchFamily="34" charset="0"/>
              </a:rPr>
              <a:t>Our actions on behalf of wetlands today will shape the tomorrows of generations to come.</a:t>
            </a:r>
            <a:endParaRPr lang="en-US" sz="4400" dirty="0">
              <a:solidFill>
                <a:srgbClr val="006425"/>
              </a:solidFill>
              <a:latin typeface="Arial" panose="020B0604020202020204" pitchFamily="34" charset="0"/>
              <a:cs typeface="Arial" panose="020B0604020202020204" pitchFamily="34" charset="0"/>
            </a:endParaRPr>
          </a:p>
        </p:txBody>
      </p:sp>
      <p:pic>
        <p:nvPicPr>
          <p:cNvPr id="5" name="Image 4" descr="Une image contenant conception&#10;&#10;Description générée automatiquement">
            <a:extLst>
              <a:ext uri="{FF2B5EF4-FFF2-40B4-BE49-F238E27FC236}">
                <a16:creationId xmlns:a16="http://schemas.microsoft.com/office/drawing/2014/main" id="{3B509DE2-BED0-C0BD-E1CD-139EC00A3969}"/>
              </a:ext>
            </a:extLst>
          </p:cNvPr>
          <p:cNvPicPr>
            <a:picLocks noChangeAspect="1"/>
          </p:cNvPicPr>
          <p:nvPr/>
        </p:nvPicPr>
        <p:blipFill>
          <a:blip r:embed="rId3"/>
          <a:stretch>
            <a:fillRect/>
          </a:stretch>
        </p:blipFill>
        <p:spPr>
          <a:xfrm rot="2672722">
            <a:off x="9955414" y="5943999"/>
            <a:ext cx="952500" cy="1016000"/>
          </a:xfrm>
          <a:prstGeom prst="rect">
            <a:avLst/>
          </a:prstGeom>
        </p:spPr>
      </p:pic>
      <p:pic>
        <p:nvPicPr>
          <p:cNvPr id="7" name="Image 6" descr="Une image contenant outil, conception&#10;&#10;Description générée automatiquement">
            <a:extLst>
              <a:ext uri="{FF2B5EF4-FFF2-40B4-BE49-F238E27FC236}">
                <a16:creationId xmlns:a16="http://schemas.microsoft.com/office/drawing/2014/main" id="{8A6E9DD2-B817-1099-A8EB-59AEA70A57C2}"/>
              </a:ext>
            </a:extLst>
          </p:cNvPr>
          <p:cNvPicPr>
            <a:picLocks noChangeAspect="1"/>
          </p:cNvPicPr>
          <p:nvPr/>
        </p:nvPicPr>
        <p:blipFill>
          <a:blip r:embed="rId4"/>
          <a:stretch>
            <a:fillRect/>
          </a:stretch>
        </p:blipFill>
        <p:spPr>
          <a:xfrm rot="19007008">
            <a:off x="9234905" y="5375270"/>
            <a:ext cx="1384300" cy="1524000"/>
          </a:xfrm>
          <a:prstGeom prst="rect">
            <a:avLst/>
          </a:prstGeom>
        </p:spPr>
      </p:pic>
      <p:pic>
        <p:nvPicPr>
          <p:cNvPr id="8" name="Image 7" descr="Une image contenant conception&#10;&#10;Description générée automatiquement avec une confiance faible">
            <a:extLst>
              <a:ext uri="{FF2B5EF4-FFF2-40B4-BE49-F238E27FC236}">
                <a16:creationId xmlns:a16="http://schemas.microsoft.com/office/drawing/2014/main" id="{3D87A3E3-3041-4BB9-14B9-8283ECD8461C}"/>
              </a:ext>
            </a:extLst>
          </p:cNvPr>
          <p:cNvPicPr>
            <a:picLocks noChangeAspect="1"/>
          </p:cNvPicPr>
          <p:nvPr/>
        </p:nvPicPr>
        <p:blipFill>
          <a:blip r:embed="rId5"/>
          <a:stretch>
            <a:fillRect/>
          </a:stretch>
        </p:blipFill>
        <p:spPr>
          <a:xfrm rot="1767078">
            <a:off x="7656251" y="4892670"/>
            <a:ext cx="2489200" cy="2489200"/>
          </a:xfrm>
          <a:prstGeom prst="rect">
            <a:avLst/>
          </a:prstGeom>
        </p:spPr>
      </p:pic>
      <p:pic>
        <p:nvPicPr>
          <p:cNvPr id="9" name="Image 8" descr="Une image contenant main, art, conception&#10;&#10;Description générée automatiquement avec une confiance faible">
            <a:extLst>
              <a:ext uri="{FF2B5EF4-FFF2-40B4-BE49-F238E27FC236}">
                <a16:creationId xmlns:a16="http://schemas.microsoft.com/office/drawing/2014/main" id="{E8300422-0F8A-F8ED-6583-4FB9329894C6}"/>
              </a:ext>
            </a:extLst>
          </p:cNvPr>
          <p:cNvPicPr>
            <a:picLocks noChangeAspect="1"/>
          </p:cNvPicPr>
          <p:nvPr/>
        </p:nvPicPr>
        <p:blipFill>
          <a:blip r:embed="rId6"/>
          <a:stretch>
            <a:fillRect/>
          </a:stretch>
        </p:blipFill>
        <p:spPr>
          <a:xfrm rot="418154">
            <a:off x="10911336" y="4448723"/>
            <a:ext cx="762000" cy="2527300"/>
          </a:xfrm>
          <a:prstGeom prst="rect">
            <a:avLst/>
          </a:prstGeom>
        </p:spPr>
      </p:pic>
      <p:pic>
        <p:nvPicPr>
          <p:cNvPr id="10" name="Image 9" descr="Une image contenant conception&#10;&#10;Description générée automatiquement">
            <a:extLst>
              <a:ext uri="{FF2B5EF4-FFF2-40B4-BE49-F238E27FC236}">
                <a16:creationId xmlns:a16="http://schemas.microsoft.com/office/drawing/2014/main" id="{5FD8E017-D1EA-B6B9-E9EC-FE52B0027228}"/>
              </a:ext>
            </a:extLst>
          </p:cNvPr>
          <p:cNvPicPr>
            <a:picLocks noChangeAspect="1"/>
          </p:cNvPicPr>
          <p:nvPr/>
        </p:nvPicPr>
        <p:blipFill>
          <a:blip r:embed="rId3"/>
          <a:stretch>
            <a:fillRect/>
          </a:stretch>
        </p:blipFill>
        <p:spPr>
          <a:xfrm rot="15603356" flipH="1" flipV="1">
            <a:off x="7484652" y="5982759"/>
            <a:ext cx="898361" cy="958252"/>
          </a:xfrm>
          <a:prstGeom prst="rect">
            <a:avLst/>
          </a:prstGeom>
        </p:spPr>
      </p:pic>
      <p:pic>
        <p:nvPicPr>
          <p:cNvPr id="11" name="Image 10" descr="Une image contenant main, art, conception&#10;&#10;Description générée automatiquement avec une confiance faible">
            <a:extLst>
              <a:ext uri="{FF2B5EF4-FFF2-40B4-BE49-F238E27FC236}">
                <a16:creationId xmlns:a16="http://schemas.microsoft.com/office/drawing/2014/main" id="{5B3C8BDB-730D-1127-D30C-28FCD2246B34}"/>
              </a:ext>
            </a:extLst>
          </p:cNvPr>
          <p:cNvPicPr>
            <a:picLocks noChangeAspect="1"/>
          </p:cNvPicPr>
          <p:nvPr/>
        </p:nvPicPr>
        <p:blipFill>
          <a:blip r:embed="rId6"/>
          <a:stretch>
            <a:fillRect/>
          </a:stretch>
        </p:blipFill>
        <p:spPr>
          <a:xfrm rot="418154" flipH="1">
            <a:off x="6986566" y="5487486"/>
            <a:ext cx="516294" cy="1857136"/>
          </a:xfrm>
          <a:prstGeom prst="rect">
            <a:avLst/>
          </a:prstGeom>
        </p:spPr>
      </p:pic>
    </p:spTree>
    <p:extLst>
      <p:ext uri="{BB962C8B-B14F-4D97-AF65-F5344CB8AC3E}">
        <p14:creationId xmlns:p14="http://schemas.microsoft.com/office/powerpoint/2010/main" val="414453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582FA-F705-1B0E-78D8-F1DC5EAD20F5}"/>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B1AB79B-F183-B420-B7B5-C16C48953702}"/>
              </a:ext>
            </a:extLst>
          </p:cNvPr>
          <p:cNvSpPr>
            <a:spLocks noGrp="1"/>
          </p:cNvSpPr>
          <p:nvPr/>
        </p:nvSpPr>
        <p:spPr>
          <a:xfrm>
            <a:off x="838200" y="3961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C02AAD4-D1DC-246E-D3F4-A1602B08EDB4}"/>
              </a:ext>
            </a:extLst>
          </p:cNvPr>
          <p:cNvSpPr>
            <a:spLocks noGrp="1"/>
          </p:cNvSpPr>
          <p:nvPr/>
        </p:nvSpPr>
        <p:spPr>
          <a:xfrm>
            <a:off x="980132" y="2762997"/>
            <a:ext cx="9748944" cy="1658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spcBef>
                <a:spcPts val="0"/>
              </a:spcBef>
              <a:spcAft>
                <a:spcPts val="0"/>
              </a:spcAft>
              <a:buNone/>
            </a:pPr>
            <a:r>
              <a:rPr lang="en-US" sz="4400" b="1" dirty="0">
                <a:solidFill>
                  <a:srgbClr val="006425"/>
                </a:solidFill>
                <a:latin typeface="Arial" panose="020B0604020202020204" pitchFamily="34" charset="0"/>
                <a:cs typeface="Arial" panose="020B0604020202020204" pitchFamily="34" charset="0"/>
              </a:rPr>
              <a:t>Protecting wetlands</a:t>
            </a:r>
            <a:br>
              <a:rPr lang="en-US" sz="4400" b="1" dirty="0">
                <a:solidFill>
                  <a:srgbClr val="006425"/>
                </a:solidFill>
                <a:latin typeface="Arial" panose="020B0604020202020204" pitchFamily="34" charset="0"/>
                <a:cs typeface="Arial" panose="020B0604020202020204" pitchFamily="34" charset="0"/>
              </a:rPr>
            </a:br>
            <a:r>
              <a:rPr lang="en-US" sz="4400" b="1" dirty="0">
                <a:solidFill>
                  <a:srgbClr val="006425"/>
                </a:solidFill>
                <a:latin typeface="Arial" panose="020B0604020202020204" pitchFamily="34" charset="0"/>
                <a:cs typeface="Arial" panose="020B0604020202020204" pitchFamily="34" charset="0"/>
              </a:rPr>
              <a:t>for our common future</a:t>
            </a:r>
          </a:p>
          <a:p>
            <a:pPr marL="0" marR="0" lvl="0" indent="0">
              <a:spcBef>
                <a:spcPts val="0"/>
              </a:spcBef>
              <a:spcAft>
                <a:spcPts val="0"/>
              </a:spcAft>
              <a:buNone/>
            </a:pPr>
            <a:endParaRPr lang="en-US" sz="4400" b="1" dirty="0">
              <a:solidFill>
                <a:srgbClr val="006425"/>
              </a:solidFill>
              <a:latin typeface="Arial" panose="020B0604020202020204" pitchFamily="34" charset="0"/>
              <a:cs typeface="Arial" panose="020B0604020202020204" pitchFamily="34" charset="0"/>
            </a:endParaRPr>
          </a:p>
          <a:p>
            <a:pPr marL="0" indent="0">
              <a:spcBef>
                <a:spcPts val="0"/>
              </a:spcBef>
              <a:buNone/>
            </a:pPr>
            <a:r>
              <a:rPr lang="en-US" sz="3000" b="1" dirty="0">
                <a:solidFill>
                  <a:schemeClr val="tx1"/>
                </a:solidFill>
                <a:latin typeface="Arial" panose="020B0604020202020204" pitchFamily="34" charset="0"/>
                <a:cs typeface="Arial" panose="020B0604020202020204" pitchFamily="34" charset="0"/>
              </a:rPr>
              <a:t>Value. Protect. Inspire.</a:t>
            </a:r>
          </a:p>
          <a:p>
            <a:pPr marL="0" marR="0" lvl="0" indent="0">
              <a:spcBef>
                <a:spcPts val="0"/>
              </a:spcBef>
              <a:spcAft>
                <a:spcPts val="0"/>
              </a:spcAft>
              <a:buNone/>
            </a:pPr>
            <a:endParaRPr lang="en-US" sz="4400" dirty="0">
              <a:solidFill>
                <a:srgbClr val="006425"/>
              </a:solidFill>
              <a:latin typeface="Arial" panose="020B0604020202020204" pitchFamily="34" charset="0"/>
              <a:cs typeface="Arial" panose="020B0604020202020204" pitchFamily="34" charset="0"/>
            </a:endParaRPr>
          </a:p>
        </p:txBody>
      </p:sp>
      <p:pic>
        <p:nvPicPr>
          <p:cNvPr id="4" name="Image 3" descr="Une image contenant art, dessin, graphisme, illustration&#10;&#10;Description générée automatiquement">
            <a:extLst>
              <a:ext uri="{FF2B5EF4-FFF2-40B4-BE49-F238E27FC236}">
                <a16:creationId xmlns:a16="http://schemas.microsoft.com/office/drawing/2014/main" id="{63F01738-077B-1284-CEA4-B88CB0127F8C}"/>
              </a:ext>
            </a:extLst>
          </p:cNvPr>
          <p:cNvPicPr>
            <a:picLocks noChangeAspect="1"/>
          </p:cNvPicPr>
          <p:nvPr/>
        </p:nvPicPr>
        <p:blipFill>
          <a:blip r:embed="rId3"/>
          <a:stretch>
            <a:fillRect/>
          </a:stretch>
        </p:blipFill>
        <p:spPr>
          <a:xfrm>
            <a:off x="7461361" y="2192841"/>
            <a:ext cx="4122353" cy="3422687"/>
          </a:xfrm>
          <a:prstGeom prst="rect">
            <a:avLst/>
          </a:prstGeom>
        </p:spPr>
      </p:pic>
    </p:spTree>
    <p:extLst>
      <p:ext uri="{BB962C8B-B14F-4D97-AF65-F5344CB8AC3E}">
        <p14:creationId xmlns:p14="http://schemas.microsoft.com/office/powerpoint/2010/main" val="14030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9873F51-4396-C259-01B9-38224247E63E}"/>
              </a:ext>
            </a:extLst>
          </p:cNvPr>
          <p:cNvSpPr>
            <a:spLocks noGrp="1"/>
          </p:cNvSpPr>
          <p:nvPr/>
        </p:nvSpPr>
        <p:spPr>
          <a:xfrm>
            <a:off x="727024" y="1728439"/>
            <a:ext cx="11093267" cy="4758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spcAft>
                <a:spcPts val="600"/>
              </a:spcAft>
              <a:buNone/>
            </a:pPr>
            <a:r>
              <a:rPr lang="en-US" sz="2200" b="1" dirty="0">
                <a:solidFill>
                  <a:srgbClr val="006425"/>
                </a:solidFill>
                <a:latin typeface="Arial" panose="020B0604020202020204" pitchFamily="34" charset="0"/>
                <a:cs typeface="Arial" panose="020B0604020202020204" pitchFamily="34" charset="0"/>
              </a:rPr>
              <a:t>Shining the spotlight on a highly productive and threatened ecosystem.</a:t>
            </a:r>
          </a:p>
          <a:p>
            <a:pPr lvl="1">
              <a:lnSpc>
                <a:spcPct val="100000"/>
              </a:lnSpc>
              <a:spcBef>
                <a:spcPts val="100"/>
              </a:spcBef>
              <a:spcAft>
                <a:spcPts val="100"/>
              </a:spcAft>
            </a:pPr>
            <a:r>
              <a:rPr lang="en-US" sz="2000" dirty="0">
                <a:latin typeface="Arial" panose="020B0604020202020204" pitchFamily="34" charset="0"/>
                <a:cs typeface="Arial" panose="020B0604020202020204" pitchFamily="34" charset="0"/>
              </a:rPr>
              <a:t>Global awareness campaign.</a:t>
            </a:r>
          </a:p>
          <a:p>
            <a:pPr lvl="2">
              <a:lnSpc>
                <a:spcPct val="100000"/>
              </a:lnSpc>
              <a:spcBef>
                <a:spcPts val="100"/>
              </a:spcBef>
              <a:spcAft>
                <a:spcPts val="100"/>
              </a:spcAft>
            </a:pPr>
            <a:r>
              <a:rPr lang="en-US" sz="1800" kern="100" dirty="0">
                <a:latin typeface="Arial" panose="020B0604020202020204" pitchFamily="34" charset="0"/>
                <a:ea typeface="Aptos" panose="020B0004020202020204" pitchFamily="34" charset="0"/>
                <a:cs typeface="Arial" panose="020B0604020202020204" pitchFamily="34" charset="0"/>
              </a:rPr>
              <a:t>C</a:t>
            </a:r>
            <a:r>
              <a:rPr lang="en-US" sz="1800" kern="100" dirty="0">
                <a:effectLst/>
                <a:latin typeface="Arial" panose="020B0604020202020204" pitchFamily="34" charset="0"/>
                <a:ea typeface="Aptos" panose="020B0004020202020204" pitchFamily="34" charset="0"/>
                <a:cs typeface="Arial" panose="020B0604020202020204" pitchFamily="34" charset="0"/>
              </a:rPr>
              <a:t>alls on nations – and everyone everywhere – to protect our planet’s wetlands.</a:t>
            </a:r>
          </a:p>
          <a:p>
            <a:pPr lvl="2">
              <a:lnSpc>
                <a:spcPct val="100000"/>
              </a:lnSpc>
              <a:spcBef>
                <a:spcPts val="100"/>
              </a:spcBef>
              <a:spcAft>
                <a:spcPts val="100"/>
              </a:spcAft>
            </a:pPr>
            <a:r>
              <a:rPr lang="en-US" sz="1800" kern="100" dirty="0">
                <a:latin typeface="Arial" panose="020B0604020202020204" pitchFamily="34" charset="0"/>
                <a:ea typeface="Aptos" panose="020B0004020202020204" pitchFamily="34" charset="0"/>
                <a:cs typeface="Arial" panose="020B0604020202020204" pitchFamily="34" charset="0"/>
              </a:rPr>
              <a:t>R</a:t>
            </a:r>
            <a:r>
              <a:rPr lang="en-US" sz="1800" kern="100" dirty="0">
                <a:effectLst/>
                <a:latin typeface="Arial" panose="020B0604020202020204" pitchFamily="34" charset="0"/>
                <a:ea typeface="Aptos" panose="020B0004020202020204" pitchFamily="34" charset="0"/>
                <a:cs typeface="Arial" panose="020B0604020202020204" pitchFamily="34" charset="0"/>
              </a:rPr>
              <a:t>eminds us: Healthy wetlands are essential for our universal wellbeing and long-term survival.</a:t>
            </a:r>
            <a:endParaRPr lang="en-US" sz="1800" kern="100" dirty="0">
              <a:latin typeface="Arial" panose="020B0604020202020204" pitchFamily="34" charset="0"/>
              <a:ea typeface="Aptos" panose="020B0004020202020204" pitchFamily="34" charset="0"/>
              <a:cs typeface="Arial" panose="020B0604020202020204" pitchFamily="34" charset="0"/>
            </a:endParaRPr>
          </a:p>
          <a:p>
            <a:pPr lvl="1">
              <a:lnSpc>
                <a:spcPct val="100000"/>
              </a:lnSpc>
              <a:spcBef>
                <a:spcPts val="100"/>
              </a:spcBef>
              <a:spcAft>
                <a:spcPts val="100"/>
              </a:spcAft>
            </a:pPr>
            <a:r>
              <a:rPr lang="en-US" sz="2000" kern="100" dirty="0">
                <a:latin typeface="Arial" panose="020B0604020202020204" pitchFamily="34" charset="0"/>
                <a:ea typeface="Aptos" panose="020B0004020202020204" pitchFamily="34" charset="0"/>
                <a:cs typeface="Arial" panose="020B0604020202020204" pitchFamily="34" charset="0"/>
              </a:rPr>
              <a:t>Every </a:t>
            </a:r>
            <a:r>
              <a:rPr lang="en-US" sz="2000" kern="100" dirty="0">
                <a:effectLst/>
                <a:latin typeface="Arial" panose="020B0604020202020204" pitchFamily="34" charset="0"/>
                <a:ea typeface="Aptos" panose="020B0004020202020204" pitchFamily="34" charset="0"/>
                <a:cs typeface="Arial" panose="020B0604020202020204" pitchFamily="34" charset="0"/>
              </a:rPr>
              <a:t>2 February since 1997.</a:t>
            </a:r>
          </a:p>
          <a:p>
            <a:pPr lvl="1">
              <a:lnSpc>
                <a:spcPct val="100000"/>
              </a:lnSpc>
              <a:spcBef>
                <a:spcPts val="100"/>
              </a:spcBef>
              <a:spcAft>
                <a:spcPts val="100"/>
              </a:spcAft>
            </a:pPr>
            <a:r>
              <a:rPr lang="en-US" sz="2000" kern="100" dirty="0">
                <a:effectLst/>
                <a:latin typeface="Arial" panose="020B0604020202020204" pitchFamily="34" charset="0"/>
                <a:ea typeface="Aptos" panose="020B00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nniversary of the Convention on Wetlands.</a:t>
            </a:r>
          </a:p>
          <a:p>
            <a:pPr lvl="2">
              <a:lnSpc>
                <a:spcPct val="100000"/>
              </a:lnSpc>
              <a:spcBef>
                <a:spcPts val="100"/>
              </a:spcBef>
              <a:spcAft>
                <a:spcPts val="100"/>
              </a:spcAft>
            </a:pPr>
            <a:r>
              <a:rPr lang="en-US" sz="1800" dirty="0">
                <a:latin typeface="Arial" panose="020B0604020202020204" pitchFamily="34" charset="0"/>
                <a:cs typeface="Arial" panose="020B0604020202020204" pitchFamily="34" charset="0"/>
              </a:rPr>
              <a:t>Adopted as an international treaty in 1971 in Ramsar, Iran, along the shores of the Caspian Sea.</a:t>
            </a:r>
          </a:p>
          <a:p>
            <a:pPr lvl="2">
              <a:lnSpc>
                <a:spcPct val="100000"/>
              </a:lnSpc>
              <a:spcBef>
                <a:spcPts val="100"/>
              </a:spcBef>
              <a:spcAft>
                <a:spcPts val="100"/>
              </a:spcAft>
            </a:pPr>
            <a:r>
              <a:rPr lang="en-US" sz="1800" dirty="0">
                <a:latin typeface="Arial" panose="020B0604020202020204" pitchFamily="34" charset="0"/>
                <a:cs typeface="Arial" panose="020B0604020202020204" pitchFamily="34" charset="0"/>
              </a:rPr>
              <a:t>World’s first modern global multilateral environmental agreement.</a:t>
            </a:r>
          </a:p>
          <a:p>
            <a:pPr lvl="2">
              <a:lnSpc>
                <a:spcPct val="100000"/>
              </a:lnSpc>
              <a:spcBef>
                <a:spcPts val="100"/>
              </a:spcBef>
              <a:spcAft>
                <a:spcPts val="100"/>
              </a:spcAft>
            </a:pPr>
            <a:r>
              <a:rPr lang="en-US" sz="1800" dirty="0">
                <a:latin typeface="Arial" panose="020B0604020202020204" pitchFamily="34" charset="0"/>
                <a:cs typeface="Arial" panose="020B0604020202020204" pitchFamily="34" charset="0"/>
              </a:rPr>
              <a:t>Only one devoted to a specific ecosystem – wetlands.</a:t>
            </a:r>
          </a:p>
          <a:p>
            <a:pPr lvl="2">
              <a:lnSpc>
                <a:spcPct val="100000"/>
              </a:lnSpc>
              <a:spcBef>
                <a:spcPts val="100"/>
              </a:spcBef>
              <a:spcAft>
                <a:spcPts val="1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Today, 172 countries are in its membership (Contracting Parties). </a:t>
            </a:r>
          </a:p>
          <a:p>
            <a:pPr lvl="3">
              <a:lnSpc>
                <a:spcPct val="100000"/>
              </a:lnSpc>
              <a:spcBef>
                <a:spcPts val="100"/>
              </a:spcBef>
              <a:spcAft>
                <a:spcPts val="100"/>
              </a:spcAft>
            </a:pPr>
            <a:r>
              <a:rPr lang="en-US" sz="1600" kern="100" dirty="0">
                <a:latin typeface="Arial" panose="020B0604020202020204" pitchFamily="34" charset="0"/>
                <a:ea typeface="Aptos" panose="020B0004020202020204" pitchFamily="34" charset="0"/>
                <a:cs typeface="Arial" panose="020B0604020202020204" pitchFamily="34" charset="0"/>
              </a:rPr>
              <a:t>Each is </a:t>
            </a:r>
            <a:r>
              <a:rPr lang="en-US" sz="1600" kern="100" dirty="0">
                <a:effectLst/>
                <a:latin typeface="Arial" panose="020B0604020202020204" pitchFamily="34" charset="0"/>
                <a:ea typeface="Aptos" panose="020B0004020202020204" pitchFamily="34" charset="0"/>
                <a:cs typeface="Arial" panose="020B0604020202020204" pitchFamily="34" charset="0"/>
              </a:rPr>
              <a:t>committed to the conservation and wise, sustainable use of wetlands in their countries.</a:t>
            </a:r>
          </a:p>
          <a:p>
            <a:pPr lvl="1">
              <a:lnSpc>
                <a:spcPct val="100000"/>
              </a:lnSpc>
              <a:spcBef>
                <a:spcPts val="100"/>
              </a:spcBef>
              <a:spcAft>
                <a:spcPts val="100"/>
              </a:spcAft>
            </a:pPr>
            <a:r>
              <a:rPr lang="en-US" sz="2000" dirty="0">
                <a:latin typeface="Arial" panose="020B0604020202020204" pitchFamily="34" charset="0"/>
                <a:cs typeface="Arial" panose="020B0604020202020204" pitchFamily="34" charset="0"/>
              </a:rPr>
              <a:t>A United Nations International Day since 2022.</a:t>
            </a:r>
          </a:p>
          <a:p>
            <a:pPr lvl="1">
              <a:lnSpc>
                <a:spcPct val="100000"/>
              </a:lnSpc>
              <a:spcBef>
                <a:spcPts val="100"/>
              </a:spcBef>
              <a:spcAft>
                <a:spcPts val="100"/>
              </a:spcAft>
            </a:pPr>
            <a:r>
              <a:rPr lang="en-US" sz="2000" dirty="0">
                <a:latin typeface="Arial" panose="020B0604020202020204" pitchFamily="34" charset="0"/>
                <a:cs typeface="Arial" panose="020B0604020202020204" pitchFamily="34" charset="0"/>
              </a:rPr>
              <a:t>Aligned with </a:t>
            </a:r>
            <a:r>
              <a:rPr lang="en-US" sz="2000" kern="100" dirty="0">
                <a:latin typeface="Arial" panose="020B0604020202020204" pitchFamily="34" charset="0"/>
                <a:cs typeface="Arial" panose="020B0604020202020204" pitchFamily="34" charset="0"/>
              </a:rPr>
              <a:t>t</a:t>
            </a:r>
            <a:r>
              <a:rPr lang="en-US" sz="2000" kern="100" dirty="0">
                <a:effectLst/>
                <a:latin typeface="Arial" panose="020B0604020202020204" pitchFamily="34" charset="0"/>
                <a:ea typeface="Aptos" panose="020B0004020202020204" pitchFamily="34" charset="0"/>
                <a:cs typeface="Arial" panose="020B0604020202020204" pitchFamily="34" charset="0"/>
              </a:rPr>
              <a:t>he UN Decade on Ecosystem Restoration, which calls for</a:t>
            </a:r>
            <a:br>
              <a:rPr lang="en-US" sz="2000" kern="100" dirty="0">
                <a:effectLst/>
                <a:latin typeface="Arial" panose="020B0604020202020204" pitchFamily="34" charset="0"/>
                <a:ea typeface="Aptos" panose="020B0004020202020204" pitchFamily="34" charset="0"/>
                <a:cs typeface="Arial" panose="020B0604020202020204" pitchFamily="34" charset="0"/>
              </a:rPr>
            </a:br>
            <a:r>
              <a:rPr lang="en-US" sz="2000" kern="100" dirty="0">
                <a:effectLst/>
                <a:latin typeface="Arial" panose="020B0604020202020204" pitchFamily="34" charset="0"/>
                <a:ea typeface="Aptos" panose="020B0004020202020204" pitchFamily="34" charset="0"/>
                <a:cs typeface="Arial" panose="020B0604020202020204" pitchFamily="34" charset="0"/>
              </a:rPr>
              <a:t>the protection and revival of ecosystems around the world (2021-2030</a:t>
            </a:r>
            <a:r>
              <a:rPr lang="en-US" sz="2000" kern="100" dirty="0">
                <a:latin typeface="Arial" panose="020B0604020202020204" pitchFamily="34" charset="0"/>
                <a:ea typeface="Aptos" panose="020B0004020202020204" pitchFamily="34" charset="0"/>
                <a:cs typeface="Arial" panose="020B0604020202020204" pitchFamily="34" charset="0"/>
              </a:rPr>
              <a:t>).</a:t>
            </a:r>
            <a:r>
              <a:rPr lang="en-US" sz="2000" kern="100" dirty="0">
                <a:effectLst/>
                <a:latin typeface="Arial" panose="020B0604020202020204" pitchFamily="34" charset="0"/>
                <a:ea typeface="Aptos" panose="020B0004020202020204" pitchFamily="34" charset="0"/>
                <a:cs typeface="Arial" panose="020B0604020202020204" pitchFamily="34" charset="0"/>
              </a:rPr>
              <a:t> </a:t>
            </a:r>
          </a:p>
        </p:txBody>
      </p:sp>
      <p:sp>
        <p:nvSpPr>
          <p:cNvPr id="7" name="Title 1">
            <a:extLst>
              <a:ext uri="{FF2B5EF4-FFF2-40B4-BE49-F238E27FC236}">
                <a16:creationId xmlns:a16="http://schemas.microsoft.com/office/drawing/2014/main" id="{B3119687-7692-B480-B1AA-7056E3BB4496}"/>
              </a:ext>
            </a:extLst>
          </p:cNvPr>
          <p:cNvSpPr>
            <a:spLocks noGrp="1"/>
          </p:cNvSpPr>
          <p:nvPr/>
        </p:nvSpPr>
        <p:spPr>
          <a:xfrm>
            <a:off x="727024" y="230899"/>
            <a:ext cx="9972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600" b="1" dirty="0">
                <a:latin typeface="Arial" panose="020B0604020202020204" pitchFamily="34" charset="0"/>
                <a:cs typeface="Arial" panose="020B0604020202020204" pitchFamily="34" charset="0"/>
              </a:rPr>
              <a:t>World Wetlands Day</a:t>
            </a:r>
          </a:p>
        </p:txBody>
      </p:sp>
      <p:pic>
        <p:nvPicPr>
          <p:cNvPr id="2" name="Image 1" descr="Une image contenant fleur, clipart, dessin humoristique&#10;&#10;Description générée automatiquement">
            <a:extLst>
              <a:ext uri="{FF2B5EF4-FFF2-40B4-BE49-F238E27FC236}">
                <a16:creationId xmlns:a16="http://schemas.microsoft.com/office/drawing/2014/main" id="{338ABD0B-CB8A-D358-D4C5-38AFD8A18E2A}"/>
              </a:ext>
            </a:extLst>
          </p:cNvPr>
          <p:cNvPicPr>
            <a:picLocks noChangeAspect="1"/>
          </p:cNvPicPr>
          <p:nvPr/>
        </p:nvPicPr>
        <p:blipFill>
          <a:blip r:embed="rId2"/>
          <a:stretch>
            <a:fillRect/>
          </a:stretch>
        </p:blipFill>
        <p:spPr>
          <a:xfrm>
            <a:off x="10993882" y="5631547"/>
            <a:ext cx="673100" cy="673100"/>
          </a:xfrm>
          <a:prstGeom prst="rect">
            <a:avLst/>
          </a:prstGeom>
        </p:spPr>
      </p:pic>
    </p:spTree>
    <p:extLst>
      <p:ext uri="{BB962C8B-B14F-4D97-AF65-F5344CB8AC3E}">
        <p14:creationId xmlns:p14="http://schemas.microsoft.com/office/powerpoint/2010/main" val="104084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368D0-7124-1743-AB96-6C4CEE6131D6}"/>
              </a:ext>
            </a:extLst>
          </p:cNvPr>
          <p:cNvSpPr/>
          <p:nvPr/>
        </p:nvSpPr>
        <p:spPr>
          <a:xfrm>
            <a:off x="0" y="0"/>
            <a:ext cx="288000" cy="28800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B5EA80ED-5256-2677-3569-702ADB75CB49}"/>
              </a:ext>
            </a:extLst>
          </p:cNvPr>
          <p:cNvSpPr/>
          <p:nvPr/>
        </p:nvSpPr>
        <p:spPr>
          <a:xfrm>
            <a:off x="287999" y="0"/>
            <a:ext cx="11616000" cy="288000"/>
          </a:xfrm>
          <a:prstGeom prst="rect">
            <a:avLst/>
          </a:prstGeom>
          <a:solidFill>
            <a:srgbClr val="E92E09"/>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28272BED-7911-E27E-0FC5-F538B603A301}"/>
              </a:ext>
            </a:extLst>
          </p:cNvPr>
          <p:cNvSpPr/>
          <p:nvPr/>
        </p:nvSpPr>
        <p:spPr>
          <a:xfrm>
            <a:off x="11904000" y="0"/>
            <a:ext cx="288000" cy="28800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15129F7E-BF41-3D2F-DFEC-07E6C53CF3C8}"/>
              </a:ext>
            </a:extLst>
          </p:cNvPr>
          <p:cNvSpPr/>
          <p:nvPr/>
        </p:nvSpPr>
        <p:spPr>
          <a:xfrm>
            <a:off x="0" y="6550702"/>
            <a:ext cx="288000" cy="28800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2ED4F3A5-7F0D-0762-CF68-6BDF3C7FAF92}"/>
              </a:ext>
            </a:extLst>
          </p:cNvPr>
          <p:cNvSpPr/>
          <p:nvPr/>
        </p:nvSpPr>
        <p:spPr>
          <a:xfrm>
            <a:off x="287999" y="6550702"/>
            <a:ext cx="11616000" cy="288000"/>
          </a:xfrm>
          <a:prstGeom prst="rect">
            <a:avLst/>
          </a:prstGeom>
          <a:solidFill>
            <a:schemeClr val="tx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FEBB6707-F91D-4F53-FB97-E40AC926BFC3}"/>
              </a:ext>
            </a:extLst>
          </p:cNvPr>
          <p:cNvSpPr/>
          <p:nvPr/>
        </p:nvSpPr>
        <p:spPr>
          <a:xfrm>
            <a:off x="11904000" y="6550702"/>
            <a:ext cx="288000" cy="288000"/>
          </a:xfrm>
          <a:prstGeom prst="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991B26BF-BFA8-1E84-8789-7E52737EA117}"/>
              </a:ext>
            </a:extLst>
          </p:cNvPr>
          <p:cNvSpPr/>
          <p:nvPr/>
        </p:nvSpPr>
        <p:spPr>
          <a:xfrm rot="16200000">
            <a:off x="-2976906"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03CA6CE6-7D6C-D52F-12CD-159574E4CE25}"/>
              </a:ext>
            </a:extLst>
          </p:cNvPr>
          <p:cNvSpPr/>
          <p:nvPr/>
        </p:nvSpPr>
        <p:spPr>
          <a:xfrm rot="16200000">
            <a:off x="8924149" y="3276689"/>
            <a:ext cx="6241812" cy="288000"/>
          </a:xfrm>
          <a:prstGeom prst="rect">
            <a:avLst/>
          </a:prstGeom>
          <a:solidFill>
            <a:srgbClr val="006425"/>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4D25F029-50AA-1821-F078-0FB76AE46357}"/>
              </a:ext>
            </a:extLst>
          </p:cNvPr>
          <p:cNvSpPr/>
          <p:nvPr/>
        </p:nvSpPr>
        <p:spPr>
          <a:xfrm>
            <a:off x="285056" y="288000"/>
            <a:ext cx="11616000" cy="6253595"/>
          </a:xfrm>
          <a:prstGeom prst="rect">
            <a:avLst/>
          </a:prstGeom>
          <a:solidFill>
            <a:srgbClr val="FDBA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Une image contenant texte, Police, Graphique, graphisme&#10;&#10;Description générée automatiquement">
            <a:extLst>
              <a:ext uri="{FF2B5EF4-FFF2-40B4-BE49-F238E27FC236}">
                <a16:creationId xmlns:a16="http://schemas.microsoft.com/office/drawing/2014/main" id="{1C2CF6AD-19E5-0D95-490E-76EA14077322}"/>
              </a:ext>
            </a:extLst>
          </p:cNvPr>
          <p:cNvPicPr>
            <a:picLocks noChangeAspect="1"/>
          </p:cNvPicPr>
          <p:nvPr/>
        </p:nvPicPr>
        <p:blipFill>
          <a:blip r:embed="rId2"/>
          <a:stretch>
            <a:fillRect/>
          </a:stretch>
        </p:blipFill>
        <p:spPr>
          <a:xfrm>
            <a:off x="722089" y="4829039"/>
            <a:ext cx="1022759" cy="1384798"/>
          </a:xfrm>
          <a:prstGeom prst="rect">
            <a:avLst/>
          </a:prstGeom>
        </p:spPr>
      </p:pic>
      <p:sp>
        <p:nvSpPr>
          <p:cNvPr id="4" name="Content Placeholder 2">
            <a:extLst>
              <a:ext uri="{FF2B5EF4-FFF2-40B4-BE49-F238E27FC236}">
                <a16:creationId xmlns:a16="http://schemas.microsoft.com/office/drawing/2014/main" id="{5ED8E9A7-BEF9-14B4-B4E5-DC110A9B03CF}"/>
              </a:ext>
            </a:extLst>
          </p:cNvPr>
          <p:cNvSpPr>
            <a:spLocks noGrp="1"/>
          </p:cNvSpPr>
          <p:nvPr/>
        </p:nvSpPr>
        <p:spPr>
          <a:xfrm>
            <a:off x="4703253" y="5861304"/>
            <a:ext cx="2785491" cy="427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spcAft>
                <a:spcPts val="1200"/>
              </a:spcAft>
              <a:buNone/>
            </a:pPr>
            <a:r>
              <a:rPr lang="fr-CH" sz="2000" dirty="0">
                <a:latin typeface="Arial" panose="020B0604020202020204" pitchFamily="34" charset="0"/>
                <a:cs typeface="Arial" panose="020B0604020202020204" pitchFamily="34" charset="0"/>
              </a:rPr>
              <a:t>#ActForWetlands</a:t>
            </a:r>
            <a:endParaRPr lang="en-US" sz="20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E24214E3-53E8-8AC9-8CCB-29A71E8D9E56}"/>
              </a:ext>
            </a:extLst>
          </p:cNvPr>
          <p:cNvSpPr>
            <a:spLocks noGrp="1"/>
          </p:cNvSpPr>
          <p:nvPr/>
        </p:nvSpPr>
        <p:spPr>
          <a:xfrm>
            <a:off x="1220056" y="2743935"/>
            <a:ext cx="9748944" cy="1658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spcBef>
                <a:spcPts val="0"/>
              </a:spcBef>
              <a:spcAft>
                <a:spcPts val="0"/>
              </a:spcAft>
              <a:buNone/>
            </a:pPr>
            <a:r>
              <a:rPr lang="en-US" sz="6000" b="1" dirty="0">
                <a:latin typeface="Calibri (Headings)"/>
              </a:rPr>
              <a:t>Together we can.</a:t>
            </a:r>
            <a:endParaRPr lang="en-US" sz="6000" dirty="0">
              <a:solidFill>
                <a:srgbClr val="006425"/>
              </a:solidFill>
              <a:latin typeface="Arial" panose="020B0604020202020204" pitchFamily="34" charset="0"/>
              <a:cs typeface="Arial" panose="020B0604020202020204" pitchFamily="34" charset="0"/>
            </a:endParaRPr>
          </a:p>
        </p:txBody>
      </p:sp>
      <p:pic>
        <p:nvPicPr>
          <p:cNvPr id="16" name="Image 15" descr="Une image contenant texte, Police, noir, Graphique&#10;&#10;Description générée automatiquement">
            <a:extLst>
              <a:ext uri="{FF2B5EF4-FFF2-40B4-BE49-F238E27FC236}">
                <a16:creationId xmlns:a16="http://schemas.microsoft.com/office/drawing/2014/main" id="{68B213F9-0108-06C0-DA04-DF2566841156}"/>
              </a:ext>
            </a:extLst>
          </p:cNvPr>
          <p:cNvPicPr>
            <a:picLocks noChangeAspect="1"/>
          </p:cNvPicPr>
          <p:nvPr/>
        </p:nvPicPr>
        <p:blipFill>
          <a:blip r:embed="rId3"/>
          <a:stretch>
            <a:fillRect/>
          </a:stretch>
        </p:blipFill>
        <p:spPr>
          <a:xfrm>
            <a:off x="8782461" y="4862456"/>
            <a:ext cx="2687450" cy="1394241"/>
          </a:xfrm>
          <a:prstGeom prst="rect">
            <a:avLst/>
          </a:prstGeom>
        </p:spPr>
      </p:pic>
    </p:spTree>
    <p:extLst>
      <p:ext uri="{BB962C8B-B14F-4D97-AF65-F5344CB8AC3E}">
        <p14:creationId xmlns:p14="http://schemas.microsoft.com/office/powerpoint/2010/main" val="111432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38B72E4-A606-F141-805C-F384FCBB6854}"/>
              </a:ext>
            </a:extLst>
          </p:cNvPr>
          <p:cNvSpPr>
            <a:spLocks noGrp="1"/>
          </p:cNvSpPr>
          <p:nvPr/>
        </p:nvSpPr>
        <p:spPr>
          <a:xfrm>
            <a:off x="724695" y="1695167"/>
            <a:ext cx="10666762" cy="4159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spcAft>
                <a:spcPts val="600"/>
              </a:spcAft>
            </a:pPr>
            <a:r>
              <a:rPr lang="en-GB" sz="2200" b="1" dirty="0">
                <a:solidFill>
                  <a:srgbClr val="006425"/>
                </a:solidFill>
                <a:latin typeface="Arial" panose="020B0604020202020204" pitchFamily="34" charset="0"/>
                <a:cs typeface="Arial" panose="020B0604020202020204" pitchFamily="34" charset="0"/>
              </a:rPr>
              <a:t>Leveraging a global opportunity.</a:t>
            </a:r>
          </a:p>
          <a:p>
            <a:pPr marL="342900" indent="-342900">
              <a:lnSpc>
                <a:spcPct val="100000"/>
              </a:lnSpc>
              <a:spcBef>
                <a:spcPts val="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Conference takes place every three years.</a:t>
            </a:r>
          </a:p>
          <a:p>
            <a:pPr marL="342900" indent="-342900">
              <a:lnSpc>
                <a:spcPct val="100000"/>
              </a:lnSpc>
              <a:spcBef>
                <a:spcPts val="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Government representatives from each of the 172 Contracting Parties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meet to facilitate crucial discussions on the conservation and sustainable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use of wetlands, foster international collaboration, and agree on a work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program for the next three years.</a:t>
            </a:r>
          </a:p>
          <a:p>
            <a:pPr marL="342900" indent="-342900">
              <a:lnSpc>
                <a:spcPct val="100000"/>
              </a:lnSpc>
              <a:spcBef>
                <a:spcPts val="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Scheduled for 23-31 July 2025 in Victoria Falls, Zimbabwe.</a:t>
            </a:r>
          </a:p>
          <a:p>
            <a:pPr marL="342900" indent="-342900">
              <a:lnSpc>
                <a:spcPct val="100000"/>
              </a:lnSpc>
              <a:spcBef>
                <a:spcPts val="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Republic of Zimbabwe, Ministry of Environment, Climate, Tourism and Hospitality Industry is the key partner for both COP15 and World Wetlands Day 2025 (WWD2025).</a:t>
            </a:r>
          </a:p>
          <a:p>
            <a:pPr marL="342900" indent="-342900">
              <a:lnSpc>
                <a:spcPct val="100000"/>
              </a:lnSpc>
              <a:spcBef>
                <a:spcPts val="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Serves as a platform to promote the conservation of wetlands and spotlight their value.</a:t>
            </a:r>
            <a:endParaRPr lang="en-GB" sz="2000" dirty="0">
              <a:solidFill>
                <a:srgbClr val="006425"/>
              </a:solidFill>
              <a:latin typeface="Arial" panose="020B0604020202020204" pitchFamily="34" charset="0"/>
              <a:cs typeface="Arial" panose="020B0604020202020204" pitchFamily="34" charset="0"/>
            </a:endParaRPr>
          </a:p>
        </p:txBody>
      </p:sp>
      <p:sp>
        <p:nvSpPr>
          <p:cNvPr id="18" name="ZoneTexte 3">
            <a:extLst>
              <a:ext uri="{FF2B5EF4-FFF2-40B4-BE49-F238E27FC236}">
                <a16:creationId xmlns:a16="http://schemas.microsoft.com/office/drawing/2014/main" id="{9140F04C-0118-A040-8B16-99F1B49BA6A3}"/>
              </a:ext>
            </a:extLst>
          </p:cNvPr>
          <p:cNvSpPr txBox="1"/>
          <p:nvPr/>
        </p:nvSpPr>
        <p:spPr>
          <a:xfrm>
            <a:off x="1948544" y="6527672"/>
            <a:ext cx="1847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3" name="Title 1">
            <a:extLst>
              <a:ext uri="{FF2B5EF4-FFF2-40B4-BE49-F238E27FC236}">
                <a16:creationId xmlns:a16="http://schemas.microsoft.com/office/drawing/2014/main" id="{D6E89869-A2DE-E602-0F26-962DA2B31BAD}"/>
              </a:ext>
            </a:extLst>
          </p:cNvPr>
          <p:cNvSpPr>
            <a:spLocks noGrp="1"/>
          </p:cNvSpPr>
          <p:nvPr/>
        </p:nvSpPr>
        <p:spPr>
          <a:xfrm>
            <a:off x="710893" y="182681"/>
            <a:ext cx="9972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latin typeface="Arial" panose="020B0604020202020204" pitchFamily="34" charset="0"/>
                <a:cs typeface="Arial" panose="020B0604020202020204" pitchFamily="34" charset="0"/>
              </a:rPr>
              <a:t>15</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Meeting of the Conference of the Contracting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Parties to the Convention on Wetlands (COP15)</a:t>
            </a:r>
          </a:p>
        </p:txBody>
      </p:sp>
      <p:pic>
        <p:nvPicPr>
          <p:cNvPr id="11" name="Image 10" descr="Une image contenant texte, mammifère&#10;&#10;Description générée automatiquement">
            <a:extLst>
              <a:ext uri="{FF2B5EF4-FFF2-40B4-BE49-F238E27FC236}">
                <a16:creationId xmlns:a16="http://schemas.microsoft.com/office/drawing/2014/main" id="{593587F6-8634-1CE5-89A2-8FD12265326F}"/>
              </a:ext>
            </a:extLst>
          </p:cNvPr>
          <p:cNvPicPr>
            <a:picLocks noChangeAspect="1"/>
          </p:cNvPicPr>
          <p:nvPr/>
        </p:nvPicPr>
        <p:blipFill>
          <a:blip r:embed="rId3"/>
          <a:stretch>
            <a:fillRect/>
          </a:stretch>
        </p:blipFill>
        <p:spPr>
          <a:xfrm>
            <a:off x="9574889" y="1817831"/>
            <a:ext cx="2159000" cy="2095500"/>
          </a:xfrm>
          <a:prstGeom prst="rect">
            <a:avLst/>
          </a:prstGeom>
        </p:spPr>
      </p:pic>
    </p:spTree>
    <p:extLst>
      <p:ext uri="{BB962C8B-B14F-4D97-AF65-F5344CB8AC3E}">
        <p14:creationId xmlns:p14="http://schemas.microsoft.com/office/powerpoint/2010/main" val="265661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6690" y="396481"/>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Theme for WWD2025 and COP15</a:t>
            </a:r>
            <a:endParaRPr lang="en-US" sz="36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E1C6A02E-B9E5-48CB-5015-B1EE510A9FBE}"/>
              </a:ext>
            </a:extLst>
          </p:cNvPr>
          <p:cNvSpPr>
            <a:spLocks noGrp="1"/>
          </p:cNvSpPr>
          <p:nvPr/>
        </p:nvSpPr>
        <p:spPr>
          <a:xfrm>
            <a:off x="726690" y="1748148"/>
            <a:ext cx="10825973" cy="4802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400" b="1" dirty="0">
                <a:solidFill>
                  <a:srgbClr val="006425"/>
                </a:solidFill>
                <a:latin typeface="Arial" panose="020B0604020202020204" pitchFamily="34" charset="0"/>
                <a:cs typeface="Arial" panose="020B0604020202020204" pitchFamily="34" charset="0"/>
              </a:rPr>
              <a:t>Joining together to ensure a sustainable future.</a:t>
            </a:r>
          </a:p>
          <a:p>
            <a:pPr lvl="1">
              <a:lnSpc>
                <a:spcPct val="110000"/>
              </a:lnSpc>
              <a:spcBef>
                <a:spcPts val="0"/>
              </a:spcBef>
              <a:spcAft>
                <a:spcPts val="1200"/>
              </a:spcAft>
            </a:pPr>
            <a:r>
              <a:rPr lang="en-US" sz="2000" dirty="0">
                <a:latin typeface="Arial" panose="020B0604020202020204" pitchFamily="34" charset="0"/>
                <a:cs typeface="Arial" panose="020B0604020202020204" pitchFamily="34" charset="0"/>
              </a:rPr>
              <a:t>Protecting Wetlands for Our Common Future.</a:t>
            </a:r>
          </a:p>
          <a:p>
            <a:pPr lvl="2">
              <a:lnSpc>
                <a:spcPct val="110000"/>
              </a:lnSpc>
              <a:spcBef>
                <a:spcPts val="0"/>
              </a:spcBef>
            </a:pPr>
            <a:r>
              <a:rPr lang="en-US" sz="1800" dirty="0">
                <a:latin typeface="Arial" panose="020B0604020202020204" pitchFamily="34" charset="0"/>
                <a:cs typeface="Arial" panose="020B0604020202020204" pitchFamily="34" charset="0"/>
              </a:rPr>
              <a:t>Theme for both WWD2025 and COP15.</a:t>
            </a:r>
          </a:p>
          <a:p>
            <a:pPr lvl="2">
              <a:lnSpc>
                <a:spcPct val="110000"/>
              </a:lnSpc>
              <a:spcBef>
                <a:spcPts val="0"/>
              </a:spcBef>
            </a:pPr>
            <a:r>
              <a:rPr lang="en-US" sz="1800" dirty="0">
                <a:latin typeface="Arial" panose="020B0604020202020204" pitchFamily="34" charset="0"/>
                <a:cs typeface="Arial" panose="020B0604020202020204" pitchFamily="34" charset="0"/>
              </a:rPr>
              <a:t>Underscores the need for collaboration and foresight.</a:t>
            </a:r>
          </a:p>
          <a:p>
            <a:pPr lvl="2">
              <a:lnSpc>
                <a:spcPct val="110000"/>
              </a:lnSpc>
              <a:spcBef>
                <a:spcPts val="0"/>
              </a:spcBef>
            </a:pPr>
            <a:r>
              <a:rPr lang="en-US" sz="1800" dirty="0">
                <a:latin typeface="Arial" panose="020B0604020202020204" pitchFamily="34" charset="0"/>
                <a:cs typeface="Arial" panose="020B0604020202020204" pitchFamily="34" charset="0"/>
              </a:rPr>
              <a:t>Overriding message:</a:t>
            </a:r>
          </a:p>
          <a:p>
            <a:pPr lvl="3">
              <a:lnSpc>
                <a:spcPct val="110000"/>
              </a:lnSpc>
              <a:spcBef>
                <a:spcPts val="0"/>
              </a:spcBef>
              <a:spcAft>
                <a:spcPts val="1200"/>
              </a:spcAft>
            </a:pPr>
            <a:r>
              <a:rPr lang="en-US" sz="1600" dirty="0">
                <a:latin typeface="Arial" panose="020B0604020202020204" pitchFamily="34" charset="0"/>
                <a:cs typeface="Arial" panose="020B0604020202020204" pitchFamily="34" charset="0"/>
              </a:rPr>
              <a:t>By valuing and protecting these richly biodiverse, productive ecosystems –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 inspiring action on their behalf – together, we can safeguard our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common future and wellbeing.</a:t>
            </a:r>
          </a:p>
          <a:p>
            <a:pPr lvl="1">
              <a:lnSpc>
                <a:spcPct val="110000"/>
              </a:lnSpc>
              <a:spcBef>
                <a:spcPts val="0"/>
              </a:spcBef>
              <a:spcAft>
                <a:spcPts val="1200"/>
              </a:spcAft>
            </a:pPr>
            <a:r>
              <a:rPr lang="en-US" sz="2000" dirty="0">
                <a:latin typeface="Arial" panose="020B0604020202020204" pitchFamily="34" charset="0"/>
                <a:cs typeface="Arial" panose="020B0604020202020204" pitchFamily="34" charset="0"/>
              </a:rPr>
              <a:t>WWD2025 graphic represents people from around the globe joining together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 our love for our planet’s wetlands and in our commitment to protect them.</a:t>
            </a:r>
          </a:p>
          <a:p>
            <a:pPr lvl="2">
              <a:lnSpc>
                <a:spcPct val="110000"/>
              </a:lnSpc>
              <a:spcBef>
                <a:spcPts val="0"/>
              </a:spcBef>
              <a:spcAft>
                <a:spcPts val="1200"/>
              </a:spcAft>
            </a:pPr>
            <a:r>
              <a:rPr lang="en-US" sz="1800" dirty="0">
                <a:latin typeface="Arial" panose="020B0604020202020204" pitchFamily="34" charset="0"/>
                <a:cs typeface="Arial" panose="020B0604020202020204" pitchFamily="34" charset="0"/>
              </a:rPr>
              <a:t>Colors reflect the Zimbabwe flag, as Victoria Falls, Zimbabwe, is the global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conservation arena for COP15.</a:t>
            </a:r>
            <a:endParaRPr lang="en-US" sz="2100" dirty="0">
              <a:solidFill>
                <a:srgbClr val="655348"/>
              </a:solidFill>
              <a:latin typeface="Arial" panose="020B0604020202020204" pitchFamily="34" charset="0"/>
              <a:cs typeface="Arial" panose="020B0604020202020204" pitchFamily="34" charset="0"/>
            </a:endParaRPr>
          </a:p>
        </p:txBody>
      </p:sp>
      <p:pic>
        <p:nvPicPr>
          <p:cNvPr id="7" name="Image 6" descr="Une image contenant art, dessin, graphisme, illustration&#10;&#10;Description générée automatiquement">
            <a:extLst>
              <a:ext uri="{FF2B5EF4-FFF2-40B4-BE49-F238E27FC236}">
                <a16:creationId xmlns:a16="http://schemas.microsoft.com/office/drawing/2014/main" id="{4B206E79-BAD8-C349-3608-7C6578B24E19}"/>
              </a:ext>
            </a:extLst>
          </p:cNvPr>
          <p:cNvPicPr>
            <a:picLocks noChangeAspect="1"/>
          </p:cNvPicPr>
          <p:nvPr/>
        </p:nvPicPr>
        <p:blipFill>
          <a:blip r:embed="rId3"/>
          <a:stretch>
            <a:fillRect/>
          </a:stretch>
        </p:blipFill>
        <p:spPr>
          <a:xfrm>
            <a:off x="8856418" y="1906859"/>
            <a:ext cx="2841411" cy="2359152"/>
          </a:xfrm>
          <a:prstGeom prst="rect">
            <a:avLst/>
          </a:prstGeom>
        </p:spPr>
      </p:pic>
    </p:spTree>
    <p:extLst>
      <p:ext uri="{BB962C8B-B14F-4D97-AF65-F5344CB8AC3E}">
        <p14:creationId xmlns:p14="http://schemas.microsoft.com/office/powerpoint/2010/main" val="240171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6690" y="348577"/>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Key objectives</a:t>
            </a:r>
            <a:endParaRPr lang="en-US" sz="3600" b="1" dirty="0">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650E87-1659-4815-8205-3448FF164EC2}"/>
              </a:ext>
            </a:extLst>
          </p:cNvPr>
          <p:cNvSpPr>
            <a:spLocks noGrp="1"/>
          </p:cNvSpPr>
          <p:nvPr/>
        </p:nvSpPr>
        <p:spPr>
          <a:xfrm>
            <a:off x="729710" y="1726357"/>
            <a:ext cx="9967095" cy="4808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200" b="1" dirty="0">
                <a:solidFill>
                  <a:srgbClr val="006425"/>
                </a:solidFill>
                <a:latin typeface="Arial" panose="020B0604020202020204" pitchFamily="34" charset="0"/>
                <a:cs typeface="Arial" panose="020B0604020202020204" pitchFamily="34" charset="0"/>
              </a:rPr>
              <a:t>Focusing our combined efforts. </a:t>
            </a:r>
          </a:p>
          <a:p>
            <a:pPr marL="800100" lvl="1" indent="-342900">
              <a:lnSpc>
                <a:spcPct val="110000"/>
              </a:lnSpc>
              <a:spcBef>
                <a:spcPts val="0"/>
              </a:spcBef>
              <a:buFont typeface="Symbol" panose="05050102010706020507" pitchFamily="18" charset="2"/>
              <a:buChar char=""/>
            </a:pPr>
            <a:r>
              <a:rPr lang="en-US" sz="2000" dirty="0">
                <a:latin typeface="Arial" panose="020B0604020202020204" pitchFamily="34" charset="0"/>
                <a:cs typeface="Arial" panose="020B0604020202020204" pitchFamily="34" charset="0"/>
              </a:rPr>
              <a:t>The campaign aims to:</a:t>
            </a:r>
          </a:p>
          <a:p>
            <a:pPr marL="1257300" lvl="2" indent="-342900">
              <a:spcBef>
                <a:spcPts val="100"/>
              </a:spcBef>
              <a:spcAft>
                <a:spcPts val="600"/>
              </a:spcAft>
              <a:buFont typeface="Symbol" panose="05050102010706020507" pitchFamily="18" charset="2"/>
              <a:buChar char=""/>
            </a:pPr>
            <a:r>
              <a:rPr lang="en-US" sz="1800" dirty="0">
                <a:latin typeface="Arial" panose="020B0604020202020204" pitchFamily="34" charset="0"/>
                <a:cs typeface="Arial" panose="020B0604020202020204" pitchFamily="34" charset="0"/>
              </a:rPr>
              <a:t>Raise awareness of the vital role of wetlands in environmental sustainability</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and human survival among the public, policymakers and stakeholders.</a:t>
            </a:r>
          </a:p>
          <a:p>
            <a:pPr marL="1257300" lvl="2" indent="-342900">
              <a:spcBef>
                <a:spcPts val="100"/>
              </a:spcBef>
              <a:spcAft>
                <a:spcPts val="600"/>
              </a:spcAft>
              <a:buFont typeface="Symbol" panose="05050102010706020507" pitchFamily="18" charset="2"/>
              <a:buChar char=""/>
            </a:pPr>
            <a:r>
              <a:rPr lang="en-US" sz="1800" dirty="0">
                <a:latin typeface="Arial" panose="020B0604020202020204" pitchFamily="34" charset="0"/>
                <a:cs typeface="Arial" panose="020B0604020202020204" pitchFamily="34" charset="0"/>
              </a:rPr>
              <a:t>Highlight the challenges wetlands face.</a:t>
            </a:r>
          </a:p>
          <a:p>
            <a:pPr marL="1257300" lvl="2" indent="-342900">
              <a:spcBef>
                <a:spcPts val="100"/>
              </a:spcBef>
              <a:spcAft>
                <a:spcPts val="600"/>
              </a:spcAft>
              <a:buFont typeface="Symbol" panose="05050102010706020507" pitchFamily="18" charset="2"/>
              <a:buChar char=""/>
            </a:pPr>
            <a:r>
              <a:rPr lang="en-US" sz="1800" dirty="0">
                <a:latin typeface="Arial" panose="020B0604020202020204" pitchFamily="34" charset="0"/>
                <a:cs typeface="Arial" panose="020B0604020202020204" pitchFamily="34" charset="0"/>
              </a:rPr>
              <a:t>Inspire action on wetland conservation and restoration projects by governments, organizations and individuals – nationally and internationally. </a:t>
            </a:r>
          </a:p>
          <a:p>
            <a:pPr marL="1257300" lvl="2" indent="-342900">
              <a:spcBef>
                <a:spcPts val="100"/>
              </a:spcBef>
              <a:spcAft>
                <a:spcPts val="600"/>
              </a:spcAft>
              <a:buFont typeface="Symbol" panose="05050102010706020507" pitchFamily="18" charset="2"/>
              <a:buChar char=""/>
            </a:pPr>
            <a:r>
              <a:rPr lang="en-US" sz="1800" dirty="0">
                <a:latin typeface="Arial" panose="020B0604020202020204" pitchFamily="34" charset="0"/>
                <a:cs typeface="Arial" panose="020B0604020202020204" pitchFamily="34" charset="0"/>
              </a:rPr>
              <a:t>Promote the integration of wetland conservation into broader environmental</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and development agendas.</a:t>
            </a:r>
          </a:p>
          <a:p>
            <a:pPr marL="1257300" lvl="2" indent="-342900">
              <a:spcBef>
                <a:spcPts val="100"/>
              </a:spcBef>
              <a:spcAft>
                <a:spcPts val="600"/>
              </a:spcAft>
              <a:buFont typeface="Symbol" panose="05050102010706020507" pitchFamily="18" charset="2"/>
              <a:buChar char=""/>
            </a:pPr>
            <a:r>
              <a:rPr lang="en-US" sz="1800" dirty="0">
                <a:latin typeface="Arial" panose="020B0604020202020204" pitchFamily="34" charset="0"/>
                <a:cs typeface="Arial" panose="020B0604020202020204" pitchFamily="34" charset="0"/>
              </a:rPr>
              <a:t>Showcase success stories of wetland conservation and restoration projects</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from around the world. </a:t>
            </a:r>
          </a:p>
          <a:p>
            <a:pPr marL="1257300" lvl="2" indent="-342900">
              <a:spcBef>
                <a:spcPts val="100"/>
              </a:spcBef>
              <a:spcAft>
                <a:spcPts val="600"/>
              </a:spcAft>
              <a:buFont typeface="Symbol" panose="05050102010706020507" pitchFamily="18" charset="2"/>
              <a:buChar char=""/>
            </a:pPr>
            <a:r>
              <a:rPr lang="en-US" sz="1800" dirty="0">
                <a:latin typeface="Arial" panose="020B0604020202020204" pitchFamily="34" charset="0"/>
                <a:cs typeface="Arial" panose="020B0604020202020204" pitchFamily="34" charset="0"/>
              </a:rPr>
              <a:t>Share best practices and innovative approaches to wetland management.</a:t>
            </a:r>
          </a:p>
          <a:p>
            <a:pPr marL="1257300" lvl="2" indent="-342900">
              <a:spcBef>
                <a:spcPts val="100"/>
              </a:spcBef>
              <a:spcAft>
                <a:spcPts val="600"/>
              </a:spcAft>
              <a:buFont typeface="Symbol" panose="05050102010706020507" pitchFamily="18" charset="2"/>
              <a:buChar char=""/>
            </a:pPr>
            <a:r>
              <a:rPr lang="en-US" sz="1800" dirty="0">
                <a:latin typeface="Arial" panose="020B0604020202020204" pitchFamily="34" charset="0"/>
                <a:cs typeface="Arial" panose="020B0604020202020204" pitchFamily="34" charset="0"/>
              </a:rPr>
              <a:t>Increase partnerships and investment in wetlands conservation.</a:t>
            </a:r>
          </a:p>
          <a:p>
            <a:pPr marL="800100" lvl="1" indent="-342900">
              <a:lnSpc>
                <a:spcPct val="110000"/>
              </a:lnSpc>
              <a:spcBef>
                <a:spcPts val="0"/>
              </a:spcBef>
              <a:buFont typeface="Symbol" panose="05050102010706020507" pitchFamily="18" charset="2"/>
              <a:buChar char=""/>
            </a:pPr>
            <a:r>
              <a:rPr lang="en-US" sz="2000" dirty="0">
                <a:latin typeface="Arial" panose="020B0604020202020204" pitchFamily="34" charset="0"/>
                <a:cs typeface="Arial" panose="020B0604020202020204" pitchFamily="34" charset="0"/>
              </a:rPr>
              <a:t>Hashtags:   </a:t>
            </a:r>
            <a:r>
              <a:rPr lang="en-US" sz="2000" dirty="0"/>
              <a:t>#WWD2025  –   #WetlandsCOP15   –   #</a:t>
            </a:r>
            <a:r>
              <a:rPr lang="en-US" sz="2000" dirty="0" err="1"/>
              <a:t>WetlandsForOurCommonFuture</a:t>
            </a:r>
            <a:r>
              <a:rPr lang="en-US" sz="2000" dirty="0"/>
              <a:t> </a:t>
            </a:r>
          </a:p>
          <a:p>
            <a:pPr marL="342900" indent="-342900">
              <a:lnSpc>
                <a:spcPct val="110000"/>
              </a:lnSpc>
              <a:spcBef>
                <a:spcPts val="0"/>
              </a:spcBef>
              <a:buFont typeface="Symbol" panose="05050102010706020507" pitchFamily="18" charset="2"/>
              <a:buChar char=""/>
            </a:pPr>
            <a:endParaRPr lang="en-US" sz="1600" dirty="0"/>
          </a:p>
          <a:p>
            <a:pPr marL="342900" indent="-342900">
              <a:lnSpc>
                <a:spcPct val="110000"/>
              </a:lnSpc>
              <a:spcBef>
                <a:spcPts val="0"/>
              </a:spcBef>
              <a:buFont typeface="Symbol" panose="05050102010706020507" pitchFamily="18" charset="2"/>
              <a:buChar char=""/>
            </a:pPr>
            <a:endParaRPr lang="en-US" sz="1600" dirty="0"/>
          </a:p>
          <a:p>
            <a:pPr marL="342900" indent="-342900">
              <a:lnSpc>
                <a:spcPct val="110000"/>
              </a:lnSpc>
              <a:spcBef>
                <a:spcPts val="0"/>
              </a:spcBef>
              <a:buFont typeface="Symbol" panose="05050102010706020507" pitchFamily="18" charset="2"/>
              <a:buChar char=""/>
            </a:pPr>
            <a:endParaRPr lang="en-US" sz="2000" dirty="0">
              <a:solidFill>
                <a:srgbClr val="655348"/>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 name="Image 1" descr="Une image contenant conception&#10;&#10;Description générée automatiquement avec une confiance moyenne">
            <a:extLst>
              <a:ext uri="{FF2B5EF4-FFF2-40B4-BE49-F238E27FC236}">
                <a16:creationId xmlns:a16="http://schemas.microsoft.com/office/drawing/2014/main" id="{0861A7D1-5575-6EE7-3B46-7C6F24983E56}"/>
              </a:ext>
            </a:extLst>
          </p:cNvPr>
          <p:cNvPicPr>
            <a:picLocks noChangeAspect="1"/>
          </p:cNvPicPr>
          <p:nvPr/>
        </p:nvPicPr>
        <p:blipFill>
          <a:blip r:embed="rId3"/>
          <a:stretch>
            <a:fillRect/>
          </a:stretch>
        </p:blipFill>
        <p:spPr>
          <a:xfrm>
            <a:off x="10836659" y="4953895"/>
            <a:ext cx="1816100" cy="1714500"/>
          </a:xfrm>
          <a:prstGeom prst="rect">
            <a:avLst/>
          </a:prstGeom>
        </p:spPr>
      </p:pic>
      <p:pic>
        <p:nvPicPr>
          <p:cNvPr id="4" name="Image 3" descr="Une image contenant Graphique, symbole, conception&#10;&#10;Description générée automatiquement">
            <a:extLst>
              <a:ext uri="{FF2B5EF4-FFF2-40B4-BE49-F238E27FC236}">
                <a16:creationId xmlns:a16="http://schemas.microsoft.com/office/drawing/2014/main" id="{ED89B93C-BBAE-3EF6-AAD7-75813BC450C9}"/>
              </a:ext>
            </a:extLst>
          </p:cNvPr>
          <p:cNvPicPr>
            <a:picLocks noChangeAspect="1"/>
          </p:cNvPicPr>
          <p:nvPr/>
        </p:nvPicPr>
        <p:blipFill>
          <a:blip r:embed="rId4"/>
          <a:stretch>
            <a:fillRect/>
          </a:stretch>
        </p:blipFill>
        <p:spPr>
          <a:xfrm rot="10202225">
            <a:off x="11467295" y="1871549"/>
            <a:ext cx="838200" cy="850900"/>
          </a:xfrm>
          <a:prstGeom prst="rect">
            <a:avLst/>
          </a:prstGeom>
        </p:spPr>
      </p:pic>
      <p:pic>
        <p:nvPicPr>
          <p:cNvPr id="5" name="Image 4" descr="Une image contenant conception&#10;&#10;Description générée automatiquement avec une confiance faible">
            <a:extLst>
              <a:ext uri="{FF2B5EF4-FFF2-40B4-BE49-F238E27FC236}">
                <a16:creationId xmlns:a16="http://schemas.microsoft.com/office/drawing/2014/main" id="{E64861D6-6962-28AC-135F-0E0F6FBE040D}"/>
              </a:ext>
            </a:extLst>
          </p:cNvPr>
          <p:cNvPicPr>
            <a:picLocks noChangeAspect="1"/>
          </p:cNvPicPr>
          <p:nvPr/>
        </p:nvPicPr>
        <p:blipFill>
          <a:blip r:embed="rId5"/>
          <a:stretch>
            <a:fillRect/>
          </a:stretch>
        </p:blipFill>
        <p:spPr>
          <a:xfrm>
            <a:off x="10947400" y="2684512"/>
            <a:ext cx="2489200" cy="2489200"/>
          </a:xfrm>
          <a:prstGeom prst="rect">
            <a:avLst/>
          </a:prstGeom>
        </p:spPr>
      </p:pic>
    </p:spTree>
    <p:extLst>
      <p:ext uri="{BB962C8B-B14F-4D97-AF65-F5344CB8AC3E}">
        <p14:creationId xmlns:p14="http://schemas.microsoft.com/office/powerpoint/2010/main" val="369207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725505" y="414793"/>
            <a:ext cx="10890836"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ffectLst/>
                <a:latin typeface="Arial" panose="020B0604020202020204" pitchFamily="34" charset="0"/>
                <a:ea typeface="DINPro-Regular"/>
                <a:cs typeface="Arial" panose="020B0604020202020204" pitchFamily="34" charset="0"/>
              </a:rPr>
              <a:t>Wetlands: A precious and essential</a:t>
            </a:r>
            <a:br>
              <a:rPr lang="en-US" sz="3600" b="1" dirty="0">
                <a:effectLst/>
                <a:latin typeface="Arial" panose="020B0604020202020204" pitchFamily="34" charset="0"/>
                <a:ea typeface="DINPro-Regular"/>
                <a:cs typeface="Arial" panose="020B0604020202020204" pitchFamily="34" charset="0"/>
              </a:rPr>
            </a:br>
            <a:r>
              <a:rPr lang="en-US" sz="3600" b="1" dirty="0">
                <a:effectLst/>
                <a:latin typeface="Arial" panose="020B0604020202020204" pitchFamily="34" charset="0"/>
                <a:ea typeface="DINPro-Regular"/>
                <a:cs typeface="Arial" panose="020B0604020202020204" pitchFamily="34" charset="0"/>
              </a:rPr>
              <a:t>ecosystem</a:t>
            </a:r>
            <a:endParaRPr lang="en-US" sz="3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40DADD30-5BA8-FFFE-E2EC-AE80F70B90EF}"/>
              </a:ext>
            </a:extLst>
          </p:cNvPr>
          <p:cNvSpPr>
            <a:spLocks noGrp="1"/>
          </p:cNvSpPr>
          <p:nvPr/>
        </p:nvSpPr>
        <p:spPr>
          <a:xfrm>
            <a:off x="718120" y="1676468"/>
            <a:ext cx="10790930" cy="5174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US" sz="2200" b="1" dirty="0">
                <a:solidFill>
                  <a:srgbClr val="006425"/>
                </a:solidFill>
                <a:latin typeface="Arial" panose="020B0604020202020204" pitchFamily="34" charset="0"/>
                <a:cs typeface="Arial" panose="020B0604020202020204" pitchFamily="34" charset="0"/>
              </a:rPr>
              <a:t>Teeming with life, service and value for all of society.</a:t>
            </a:r>
          </a:p>
          <a:p>
            <a:pPr lvl="1">
              <a:lnSpc>
                <a:spcPct val="110000"/>
              </a:lnSpc>
              <a:spcBef>
                <a:spcPts val="0"/>
              </a:spcBef>
              <a:spcAft>
                <a:spcPts val="600"/>
              </a:spcAft>
            </a:pPr>
            <a:r>
              <a:rPr lang="en-US" sz="2000" dirty="0">
                <a:latin typeface="Arial" panose="020B0604020202020204" pitchFamily="34" charset="0"/>
                <a:cs typeface="Arial" panose="020B0604020202020204" pitchFamily="34" charset="0"/>
              </a:rPr>
              <a:t>Make our existence on Earth possible.</a:t>
            </a:r>
          </a:p>
          <a:p>
            <a:pPr lvl="1">
              <a:lnSpc>
                <a:spcPct val="110000"/>
              </a:lnSpc>
              <a:spcBef>
                <a:spcPts val="0"/>
              </a:spcBef>
            </a:pPr>
            <a:r>
              <a:rPr lang="en-US" sz="2000" dirty="0">
                <a:latin typeface="Arial" panose="020B0604020202020204" pitchFamily="34" charset="0"/>
                <a:cs typeface="Arial" panose="020B0604020202020204" pitchFamily="34" charset="0"/>
              </a:rPr>
              <a:t>Highly interconnected and biodiverse.</a:t>
            </a:r>
          </a:p>
          <a:p>
            <a:pPr lvl="2">
              <a:lnSpc>
                <a:spcPct val="110000"/>
              </a:lnSpc>
              <a:spcBef>
                <a:spcPts val="0"/>
              </a:spcBef>
              <a:spcAft>
                <a:spcPts val="600"/>
              </a:spcAft>
            </a:pPr>
            <a:r>
              <a:rPr lang="en-US" sz="1800" dirty="0">
                <a:latin typeface="Arial" panose="020B0604020202020204" pitchFamily="34" charset="0"/>
                <a:cs typeface="Arial" panose="020B0604020202020204" pitchFamily="34" charset="0"/>
              </a:rPr>
              <a:t>Link mountains to oceans, span national borders, connect different habitats and facilitate the movement of species. </a:t>
            </a:r>
          </a:p>
          <a:p>
            <a:pPr lvl="1">
              <a:lnSpc>
                <a:spcPct val="110000"/>
              </a:lnSpc>
              <a:spcBef>
                <a:spcPts val="0"/>
              </a:spcBef>
              <a:spcAft>
                <a:spcPts val="600"/>
              </a:spcAft>
            </a:pPr>
            <a:r>
              <a:rPr lang="en-US" sz="2000" dirty="0">
                <a:latin typeface="Arial" panose="020B0604020202020204" pitchFamily="34" charset="0"/>
                <a:cs typeface="Arial" panose="020B0604020202020204" pitchFamily="34" charset="0"/>
              </a:rPr>
              <a:t>Water is the primary factor controlling the environment and plant and animal life. </a:t>
            </a:r>
          </a:p>
          <a:p>
            <a:pPr lvl="1">
              <a:lnSpc>
                <a:spcPct val="110000"/>
              </a:lnSpc>
              <a:spcBef>
                <a:spcPts val="0"/>
              </a:spcBef>
              <a:spcAft>
                <a:spcPts val="600"/>
              </a:spcAft>
            </a:pPr>
            <a:r>
              <a:rPr lang="en-US" sz="2000" dirty="0">
                <a:latin typeface="Arial" panose="020B0604020202020204" pitchFamily="34" charset="0"/>
                <a:cs typeface="Arial" panose="020B0604020202020204" pitchFamily="34" charset="0"/>
              </a:rPr>
              <a:t>Cover &gt;12.1 million square kilometers worldwide, ~6% of the Earth’s land surface.</a:t>
            </a:r>
          </a:p>
          <a:p>
            <a:pPr lvl="1">
              <a:lnSpc>
                <a:spcPct val="110000"/>
              </a:lnSpc>
              <a:spcBef>
                <a:spcPts val="0"/>
              </a:spcBef>
              <a:spcAft>
                <a:spcPts val="600"/>
              </a:spcAft>
            </a:pPr>
            <a:r>
              <a:rPr lang="en-US" sz="2000" dirty="0">
                <a:latin typeface="Arial" panose="020B0604020202020204" pitchFamily="34" charset="0"/>
                <a:cs typeface="Arial" panose="020B0604020202020204" pitchFamily="34" charset="0"/>
              </a:rPr>
              <a:t>May be saltwater or freshwater, inland or coastal, natural or human-made, permanent or temporary, static or flowing.</a:t>
            </a:r>
          </a:p>
          <a:p>
            <a:pPr lvl="2">
              <a:lnSpc>
                <a:spcPct val="110000"/>
              </a:lnSpc>
              <a:spcBef>
                <a:spcPts val="0"/>
              </a:spcBef>
            </a:pPr>
            <a:r>
              <a:rPr lang="en-US" sz="1800" dirty="0">
                <a:latin typeface="Arial" panose="020B0604020202020204" pitchFamily="34" charset="0"/>
                <a:cs typeface="Arial" panose="020B0604020202020204" pitchFamily="34" charset="0"/>
              </a:rPr>
              <a:t>Freshwater wetlands: rivers, lakes, pools, flood plains, peatlands, marshes and swamps.</a:t>
            </a:r>
          </a:p>
          <a:p>
            <a:pPr lvl="2">
              <a:lnSpc>
                <a:spcPct val="110000"/>
              </a:lnSpc>
              <a:spcBef>
                <a:spcPts val="0"/>
              </a:spcBef>
            </a:pPr>
            <a:r>
              <a:rPr lang="en-US" sz="1800" dirty="0">
                <a:latin typeface="Arial" panose="020B0604020202020204" pitchFamily="34" charset="0"/>
                <a:cs typeface="Arial" panose="020B0604020202020204" pitchFamily="34" charset="0"/>
              </a:rPr>
              <a:t>Saltwater wetlands: estuaries, mudflats, saltwater marshes, mangroves, lagoons, coral reefs and shellfish reefs.</a:t>
            </a:r>
          </a:p>
          <a:p>
            <a:pPr lvl="2">
              <a:lnSpc>
                <a:spcPct val="110000"/>
              </a:lnSpc>
              <a:spcBef>
                <a:spcPts val="0"/>
              </a:spcBef>
            </a:pPr>
            <a:r>
              <a:rPr lang="en-US" sz="1800" dirty="0">
                <a:latin typeface="Arial" panose="020B0604020202020204" pitchFamily="34" charset="0"/>
                <a:cs typeface="Arial" panose="020B0604020202020204" pitchFamily="34" charset="0"/>
              </a:rPr>
              <a:t>Human-made wetlands: Fishponds, rice paddies, reservoirs and saltpans.</a:t>
            </a:r>
          </a:p>
          <a:p>
            <a:pPr lvl="1">
              <a:lnSpc>
                <a:spcPct val="110000"/>
              </a:lnSpc>
              <a:spcBef>
                <a:spcPts val="0"/>
              </a:spcBef>
            </a:pPr>
            <a:endParaRPr lang="en-US" sz="1800" dirty="0">
              <a:latin typeface="Arial" panose="020B0604020202020204" pitchFamily="34" charset="0"/>
              <a:cs typeface="Arial" panose="020B0604020202020204" pitchFamily="34" charset="0"/>
            </a:endParaRPr>
          </a:p>
          <a:p>
            <a:pPr>
              <a:lnSpc>
                <a:spcPct val="110000"/>
              </a:lnSpc>
              <a:spcBef>
                <a:spcPts val="0"/>
              </a:spcBef>
            </a:pPr>
            <a:endParaRPr lang="en-US" sz="1400" dirty="0">
              <a:solidFill>
                <a:srgbClr val="655348"/>
              </a:solidFill>
              <a:latin typeface="Arial" panose="020B0604020202020204" pitchFamily="34" charset="0"/>
              <a:cs typeface="Arial" panose="020B0604020202020204" pitchFamily="34" charset="0"/>
            </a:endParaRPr>
          </a:p>
        </p:txBody>
      </p:sp>
      <p:pic>
        <p:nvPicPr>
          <p:cNvPr id="3" name="Image 2" descr="Une image contenant Graphique, clipart, conception&#10;&#10;Description générée automatiquement">
            <a:extLst>
              <a:ext uri="{FF2B5EF4-FFF2-40B4-BE49-F238E27FC236}">
                <a16:creationId xmlns:a16="http://schemas.microsoft.com/office/drawing/2014/main" id="{444C7CAB-B7D2-4F11-DBDB-78D6024A1050}"/>
              </a:ext>
            </a:extLst>
          </p:cNvPr>
          <p:cNvPicPr>
            <a:picLocks noChangeAspect="1"/>
          </p:cNvPicPr>
          <p:nvPr/>
        </p:nvPicPr>
        <p:blipFill>
          <a:blip r:embed="rId3"/>
          <a:stretch>
            <a:fillRect/>
          </a:stretch>
        </p:blipFill>
        <p:spPr>
          <a:xfrm rot="7908803">
            <a:off x="10873980" y="1953237"/>
            <a:ext cx="901700" cy="355600"/>
          </a:xfrm>
          <a:prstGeom prst="rect">
            <a:avLst/>
          </a:prstGeom>
        </p:spPr>
      </p:pic>
      <p:pic>
        <p:nvPicPr>
          <p:cNvPr id="8" name="Image 7" descr="Une image contenant Graphique, conception, créativité, art&#10;&#10;Description générée automatiquement">
            <a:extLst>
              <a:ext uri="{FF2B5EF4-FFF2-40B4-BE49-F238E27FC236}">
                <a16:creationId xmlns:a16="http://schemas.microsoft.com/office/drawing/2014/main" id="{AC663E91-1760-8863-5C3B-78B7D2A7E350}"/>
              </a:ext>
            </a:extLst>
          </p:cNvPr>
          <p:cNvPicPr>
            <a:picLocks noChangeAspect="1"/>
          </p:cNvPicPr>
          <p:nvPr/>
        </p:nvPicPr>
        <p:blipFill>
          <a:blip r:embed="rId4"/>
          <a:stretch>
            <a:fillRect/>
          </a:stretch>
        </p:blipFill>
        <p:spPr>
          <a:xfrm rot="5192146">
            <a:off x="8389822" y="973772"/>
            <a:ext cx="745218" cy="745218"/>
          </a:xfrm>
          <a:prstGeom prst="rect">
            <a:avLst/>
          </a:prstGeom>
        </p:spPr>
      </p:pic>
      <p:pic>
        <p:nvPicPr>
          <p:cNvPr id="10" name="Image 9" descr="Une image contenant plante&#10;&#10;Description générée automatiquement avec une confiance moyenne">
            <a:extLst>
              <a:ext uri="{FF2B5EF4-FFF2-40B4-BE49-F238E27FC236}">
                <a16:creationId xmlns:a16="http://schemas.microsoft.com/office/drawing/2014/main" id="{7E2326F2-A0ED-4B9B-B27D-472375494857}"/>
              </a:ext>
            </a:extLst>
          </p:cNvPr>
          <p:cNvPicPr>
            <a:picLocks noChangeAspect="1"/>
          </p:cNvPicPr>
          <p:nvPr/>
        </p:nvPicPr>
        <p:blipFill>
          <a:blip r:embed="rId5"/>
          <a:stretch>
            <a:fillRect/>
          </a:stretch>
        </p:blipFill>
        <p:spPr>
          <a:xfrm flipH="1">
            <a:off x="10928885" y="5452946"/>
            <a:ext cx="1263370" cy="1398315"/>
          </a:xfrm>
          <a:prstGeom prst="rect">
            <a:avLst/>
          </a:prstGeom>
        </p:spPr>
      </p:pic>
    </p:spTree>
    <p:extLst>
      <p:ext uri="{BB962C8B-B14F-4D97-AF65-F5344CB8AC3E}">
        <p14:creationId xmlns:p14="http://schemas.microsoft.com/office/powerpoint/2010/main" val="397044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3961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5E9114C-6DB1-89AA-6F8F-C73225B9CC34}"/>
              </a:ext>
            </a:extLst>
          </p:cNvPr>
          <p:cNvSpPr>
            <a:spLocks noGrp="1"/>
          </p:cNvSpPr>
          <p:nvPr/>
        </p:nvSpPr>
        <p:spPr>
          <a:xfrm>
            <a:off x="980132" y="2327807"/>
            <a:ext cx="10373668" cy="1658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spcBef>
                <a:spcPts val="0"/>
              </a:spcBef>
              <a:spcAft>
                <a:spcPts val="0"/>
              </a:spcAft>
              <a:buNone/>
            </a:pPr>
            <a:r>
              <a:rPr lang="en-US" sz="3000" dirty="0">
                <a:solidFill>
                  <a:srgbClr val="006425"/>
                </a:solidFill>
                <a:latin typeface="Arial" panose="020B0604020202020204" pitchFamily="34" charset="0"/>
                <a:cs typeface="Arial" panose="020B0604020202020204" pitchFamily="34" charset="0"/>
              </a:rPr>
              <a:t>“Wherever land meets water, life abounds. Wetlands exist in every corner of this beautiful planet and have often been referred to as the arteries and veins of the Earth. Majestic and mighty, wetlands are a sight to behold.”</a:t>
            </a:r>
            <a:endParaRPr lang="en-US" sz="3000" dirty="0">
              <a:solidFill>
                <a:srgbClr val="655348"/>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8E7DDCC8-C381-BA82-9739-EC110AC780D8}"/>
              </a:ext>
            </a:extLst>
          </p:cNvPr>
          <p:cNvSpPr txBox="1"/>
          <p:nvPr/>
        </p:nvSpPr>
        <p:spPr>
          <a:xfrm>
            <a:off x="2115981" y="4441514"/>
            <a:ext cx="8101969" cy="369332"/>
          </a:xfrm>
          <a:prstGeom prst="rect">
            <a:avLst/>
          </a:prstGeom>
          <a:noFill/>
        </p:spPr>
        <p:txBody>
          <a:bodyPr wrap="square" rtlCol="0">
            <a:spAutoFit/>
          </a:bodyPr>
          <a:lstStyle/>
          <a:p>
            <a:pPr algn="ctr"/>
            <a:r>
              <a:rPr lang="en-U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n-US" sz="18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Dr. Musonda Mumba, Secretary General of the Convention on Wetlands</a:t>
            </a:r>
            <a:endParaRPr lang="en-US" dirty="0"/>
          </a:p>
        </p:txBody>
      </p:sp>
      <p:pic>
        <p:nvPicPr>
          <p:cNvPr id="7" name="Image 6" descr="Une image contenant texte, Police, Graphique, graphisme&#10;&#10;Description générée automatiquement">
            <a:extLst>
              <a:ext uri="{FF2B5EF4-FFF2-40B4-BE49-F238E27FC236}">
                <a16:creationId xmlns:a16="http://schemas.microsoft.com/office/drawing/2014/main" id="{3950F83D-4BBF-BEA4-7BF4-409E19BE125A}"/>
              </a:ext>
            </a:extLst>
          </p:cNvPr>
          <p:cNvPicPr>
            <a:picLocks noChangeAspect="1"/>
          </p:cNvPicPr>
          <p:nvPr/>
        </p:nvPicPr>
        <p:blipFill>
          <a:blip r:embed="rId3"/>
          <a:stretch>
            <a:fillRect/>
          </a:stretch>
        </p:blipFill>
        <p:spPr>
          <a:xfrm>
            <a:off x="508776" y="5043133"/>
            <a:ext cx="987752" cy="1337399"/>
          </a:xfrm>
          <a:prstGeom prst="rect">
            <a:avLst/>
          </a:prstGeom>
        </p:spPr>
      </p:pic>
      <p:pic>
        <p:nvPicPr>
          <p:cNvPr id="8" name="Image 7" descr="Une image contenant texte, mammifère&#10;&#10;Description générée automatiquement">
            <a:extLst>
              <a:ext uri="{FF2B5EF4-FFF2-40B4-BE49-F238E27FC236}">
                <a16:creationId xmlns:a16="http://schemas.microsoft.com/office/drawing/2014/main" id="{372C27D9-3806-C64F-BABF-84274E280601}"/>
              </a:ext>
            </a:extLst>
          </p:cNvPr>
          <p:cNvPicPr>
            <a:picLocks noChangeAspect="1"/>
          </p:cNvPicPr>
          <p:nvPr/>
        </p:nvPicPr>
        <p:blipFill>
          <a:blip r:embed="rId4"/>
          <a:stretch>
            <a:fillRect/>
          </a:stretch>
        </p:blipFill>
        <p:spPr>
          <a:xfrm>
            <a:off x="10338751" y="5043236"/>
            <a:ext cx="1377926" cy="1337399"/>
          </a:xfrm>
          <a:prstGeom prst="rect">
            <a:avLst/>
          </a:prstGeom>
        </p:spPr>
      </p:pic>
    </p:spTree>
    <p:extLst>
      <p:ext uri="{BB962C8B-B14F-4D97-AF65-F5344CB8AC3E}">
        <p14:creationId xmlns:p14="http://schemas.microsoft.com/office/powerpoint/2010/main" val="172220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31E4FAC-9A8A-7749-F939-F9764542F248}"/>
              </a:ext>
            </a:extLst>
          </p:cNvPr>
          <p:cNvSpPr>
            <a:spLocks noGrp="1"/>
          </p:cNvSpPr>
          <p:nvPr>
            <p:ph idx="1"/>
          </p:nvPr>
        </p:nvSpPr>
        <p:spPr>
          <a:xfrm>
            <a:off x="838200" y="2850776"/>
            <a:ext cx="10515600" cy="2697083"/>
          </a:xfrm>
        </p:spPr>
        <p:txBody>
          <a:bodyPr>
            <a:normAutofit/>
          </a:bodyPr>
          <a:lstStyle/>
          <a:p>
            <a:pPr marL="0" indent="0" algn="ctr">
              <a:buNone/>
            </a:pPr>
            <a:r>
              <a:rPr lang="en-US" sz="4400" b="1" dirty="0">
                <a:latin typeface="Arial" panose="020B0604020202020204" pitchFamily="34" charset="0"/>
                <a:cs typeface="Arial" panose="020B0604020202020204" pitchFamily="34" charset="0"/>
              </a:rPr>
              <a:t>Why wetlands matter</a:t>
            </a:r>
            <a:endParaRPr lang="fr-FR" sz="4400" dirty="0">
              <a:latin typeface="Arial" panose="020B0604020202020204" pitchFamily="34" charset="0"/>
              <a:cs typeface="Arial" panose="020B0604020202020204" pitchFamily="34" charset="0"/>
            </a:endParaRPr>
          </a:p>
        </p:txBody>
      </p:sp>
      <p:pic>
        <p:nvPicPr>
          <p:cNvPr id="4" name="Image 3" descr="Une image contenant cercle, symbole, art&#10;&#10;Description générée automatiquement">
            <a:extLst>
              <a:ext uri="{FF2B5EF4-FFF2-40B4-BE49-F238E27FC236}">
                <a16:creationId xmlns:a16="http://schemas.microsoft.com/office/drawing/2014/main" id="{898B1A3A-7C84-1478-15C1-26DDE7E84BF6}"/>
              </a:ext>
            </a:extLst>
          </p:cNvPr>
          <p:cNvPicPr>
            <a:picLocks noChangeAspect="1"/>
          </p:cNvPicPr>
          <p:nvPr/>
        </p:nvPicPr>
        <p:blipFill>
          <a:blip r:embed="rId2"/>
          <a:stretch>
            <a:fillRect/>
          </a:stretch>
        </p:blipFill>
        <p:spPr>
          <a:xfrm>
            <a:off x="3750251" y="4533299"/>
            <a:ext cx="1522036" cy="2034558"/>
          </a:xfrm>
          <a:prstGeom prst="rect">
            <a:avLst/>
          </a:prstGeom>
        </p:spPr>
      </p:pic>
      <p:pic>
        <p:nvPicPr>
          <p:cNvPr id="5" name="Image 4" descr="Une image contenant cercle, symbole, art&#10;&#10;Description générée automatiquement">
            <a:extLst>
              <a:ext uri="{FF2B5EF4-FFF2-40B4-BE49-F238E27FC236}">
                <a16:creationId xmlns:a16="http://schemas.microsoft.com/office/drawing/2014/main" id="{8CE8B0A1-3AF3-8AE9-6D29-F7732BE4F2F8}"/>
              </a:ext>
            </a:extLst>
          </p:cNvPr>
          <p:cNvPicPr>
            <a:picLocks noChangeAspect="1"/>
          </p:cNvPicPr>
          <p:nvPr/>
        </p:nvPicPr>
        <p:blipFill>
          <a:blip r:embed="rId2"/>
          <a:stretch>
            <a:fillRect/>
          </a:stretch>
        </p:blipFill>
        <p:spPr>
          <a:xfrm>
            <a:off x="5322573" y="4533299"/>
            <a:ext cx="1522036" cy="2034558"/>
          </a:xfrm>
          <a:prstGeom prst="rect">
            <a:avLst/>
          </a:prstGeom>
        </p:spPr>
      </p:pic>
      <p:pic>
        <p:nvPicPr>
          <p:cNvPr id="6" name="Image 5" descr="Une image contenant cercle, symbole, art&#10;&#10;Description générée automatiquement">
            <a:extLst>
              <a:ext uri="{FF2B5EF4-FFF2-40B4-BE49-F238E27FC236}">
                <a16:creationId xmlns:a16="http://schemas.microsoft.com/office/drawing/2014/main" id="{6CE9C982-F8C0-02C2-A57F-068A64FDDD04}"/>
              </a:ext>
            </a:extLst>
          </p:cNvPr>
          <p:cNvPicPr>
            <a:picLocks noChangeAspect="1"/>
          </p:cNvPicPr>
          <p:nvPr/>
        </p:nvPicPr>
        <p:blipFill>
          <a:blip r:embed="rId2"/>
          <a:stretch>
            <a:fillRect/>
          </a:stretch>
        </p:blipFill>
        <p:spPr>
          <a:xfrm>
            <a:off x="6894895" y="4533299"/>
            <a:ext cx="1522036" cy="2034558"/>
          </a:xfrm>
          <a:prstGeom prst="rect">
            <a:avLst/>
          </a:prstGeom>
        </p:spPr>
      </p:pic>
      <p:pic>
        <p:nvPicPr>
          <p:cNvPr id="7" name="Image 6" descr="Une image contenant motif, Caractère coloré&#10;&#10;Description générée automatiquement">
            <a:extLst>
              <a:ext uri="{FF2B5EF4-FFF2-40B4-BE49-F238E27FC236}">
                <a16:creationId xmlns:a16="http://schemas.microsoft.com/office/drawing/2014/main" id="{0156DE82-F086-C97E-3D54-A9A036D01AD1}"/>
              </a:ext>
            </a:extLst>
          </p:cNvPr>
          <p:cNvPicPr>
            <a:picLocks noChangeAspect="1"/>
          </p:cNvPicPr>
          <p:nvPr/>
        </p:nvPicPr>
        <p:blipFill>
          <a:blip r:embed="rId3"/>
          <a:srcRect r="29623"/>
          <a:stretch/>
        </p:blipFill>
        <p:spPr>
          <a:xfrm>
            <a:off x="8885008" y="5724610"/>
            <a:ext cx="3306992" cy="647700"/>
          </a:xfrm>
          <a:prstGeom prst="rect">
            <a:avLst/>
          </a:prstGeom>
        </p:spPr>
      </p:pic>
      <p:pic>
        <p:nvPicPr>
          <p:cNvPr id="8" name="Image 7" descr="Une image contenant motif, Caractère coloré&#10;&#10;Description générée automatiquement">
            <a:extLst>
              <a:ext uri="{FF2B5EF4-FFF2-40B4-BE49-F238E27FC236}">
                <a16:creationId xmlns:a16="http://schemas.microsoft.com/office/drawing/2014/main" id="{518362C8-1C65-BDF4-A94F-A950AB4DBEAC}"/>
              </a:ext>
            </a:extLst>
          </p:cNvPr>
          <p:cNvPicPr>
            <a:picLocks noChangeAspect="1"/>
          </p:cNvPicPr>
          <p:nvPr/>
        </p:nvPicPr>
        <p:blipFill>
          <a:blip r:embed="rId3"/>
          <a:srcRect r="29623"/>
          <a:stretch/>
        </p:blipFill>
        <p:spPr>
          <a:xfrm>
            <a:off x="-24817" y="5724610"/>
            <a:ext cx="3306992" cy="647700"/>
          </a:xfrm>
          <a:prstGeom prst="rect">
            <a:avLst/>
          </a:prstGeom>
        </p:spPr>
      </p:pic>
    </p:spTree>
    <p:extLst>
      <p:ext uri="{BB962C8B-B14F-4D97-AF65-F5344CB8AC3E}">
        <p14:creationId xmlns:p14="http://schemas.microsoft.com/office/powerpoint/2010/main" val="169665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BAB7D87-E5B0-4A5B-BDF0-5660A25EA0C3}"/>
              </a:ext>
            </a:extLst>
          </p:cNvPr>
          <p:cNvSpPr>
            <a:spLocks noGrp="1"/>
          </p:cNvSpPr>
          <p:nvPr/>
        </p:nvSpPr>
        <p:spPr>
          <a:xfrm>
            <a:off x="838200" y="396115"/>
            <a:ext cx="10515600" cy="998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5E9114C-6DB1-89AA-6F8F-C73225B9CC34}"/>
              </a:ext>
            </a:extLst>
          </p:cNvPr>
          <p:cNvSpPr>
            <a:spLocks noGrp="1"/>
          </p:cNvSpPr>
          <p:nvPr/>
        </p:nvSpPr>
        <p:spPr>
          <a:xfrm>
            <a:off x="1221528" y="2249999"/>
            <a:ext cx="9748944" cy="2800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spcBef>
                <a:spcPts val="0"/>
              </a:spcBef>
              <a:spcAft>
                <a:spcPts val="0"/>
              </a:spcAft>
              <a:buNone/>
            </a:pPr>
            <a:r>
              <a:rPr lang="en-US" sz="3000" dirty="0">
                <a:solidFill>
                  <a:srgbClr val="006425"/>
                </a:solidFill>
                <a:latin typeface="Arial" panose="020B0604020202020204" pitchFamily="34" charset="0"/>
                <a:cs typeface="Arial" panose="020B0604020202020204" pitchFamily="34" charset="0"/>
              </a:rPr>
              <a:t>Human societies have an essential and fundamental relationship to wetlands. The earliest city-based civilizations were located in the great floodplains of North Africa, Eurasia, the Andes and Meso-America – testament to the importance of wetlands for humankind. </a:t>
            </a:r>
            <a:endParaRPr lang="en-US" sz="3000" dirty="0">
              <a:solidFill>
                <a:srgbClr val="655348"/>
              </a:solidFill>
              <a:latin typeface="Arial" panose="020B0604020202020204" pitchFamily="34" charset="0"/>
              <a:cs typeface="Arial" panose="020B0604020202020204" pitchFamily="34" charset="0"/>
            </a:endParaRPr>
          </a:p>
        </p:txBody>
      </p:sp>
      <p:pic>
        <p:nvPicPr>
          <p:cNvPr id="7" name="Image 6" descr="Une image contenant dessin humoristique, dessin, clipart, illustration&#10;&#10;Description générée automatiquement">
            <a:extLst>
              <a:ext uri="{FF2B5EF4-FFF2-40B4-BE49-F238E27FC236}">
                <a16:creationId xmlns:a16="http://schemas.microsoft.com/office/drawing/2014/main" id="{5805C5B6-2E6D-0823-97CF-98BB6D406E9A}"/>
              </a:ext>
            </a:extLst>
          </p:cNvPr>
          <p:cNvPicPr>
            <a:picLocks noChangeAspect="1"/>
          </p:cNvPicPr>
          <p:nvPr/>
        </p:nvPicPr>
        <p:blipFill>
          <a:blip r:embed="rId3"/>
          <a:stretch>
            <a:fillRect/>
          </a:stretch>
        </p:blipFill>
        <p:spPr>
          <a:xfrm>
            <a:off x="8050787" y="4555247"/>
            <a:ext cx="3839736" cy="1789796"/>
          </a:xfrm>
          <a:prstGeom prst="rect">
            <a:avLst/>
          </a:prstGeom>
        </p:spPr>
      </p:pic>
      <p:pic>
        <p:nvPicPr>
          <p:cNvPr id="8" name="Image 7" descr="Une image contenant conception&#10;&#10;Description générée automatiquement avec une confiance faible">
            <a:extLst>
              <a:ext uri="{FF2B5EF4-FFF2-40B4-BE49-F238E27FC236}">
                <a16:creationId xmlns:a16="http://schemas.microsoft.com/office/drawing/2014/main" id="{84925DEB-DEAB-B5AB-EBCC-CD3E73B17079}"/>
              </a:ext>
            </a:extLst>
          </p:cNvPr>
          <p:cNvPicPr>
            <a:picLocks noChangeAspect="1"/>
          </p:cNvPicPr>
          <p:nvPr/>
        </p:nvPicPr>
        <p:blipFill>
          <a:blip r:embed="rId4"/>
          <a:stretch>
            <a:fillRect/>
          </a:stretch>
        </p:blipFill>
        <p:spPr>
          <a:xfrm rot="13527719">
            <a:off x="-294888" y="203123"/>
            <a:ext cx="2489200" cy="2489200"/>
          </a:xfrm>
          <a:prstGeom prst="rect">
            <a:avLst/>
          </a:prstGeom>
        </p:spPr>
      </p:pic>
      <p:pic>
        <p:nvPicPr>
          <p:cNvPr id="3" name="Image 2" descr="Une image contenant symbole, clipart, conception&#10;&#10;Description générée automatiquement">
            <a:extLst>
              <a:ext uri="{FF2B5EF4-FFF2-40B4-BE49-F238E27FC236}">
                <a16:creationId xmlns:a16="http://schemas.microsoft.com/office/drawing/2014/main" id="{EBDBD7C0-F178-3AF8-9D4F-F5CB84D8B191}"/>
              </a:ext>
            </a:extLst>
          </p:cNvPr>
          <p:cNvPicPr>
            <a:picLocks noChangeAspect="1"/>
          </p:cNvPicPr>
          <p:nvPr/>
        </p:nvPicPr>
        <p:blipFill>
          <a:blip r:embed="rId5"/>
          <a:stretch>
            <a:fillRect/>
          </a:stretch>
        </p:blipFill>
        <p:spPr>
          <a:xfrm flipH="1">
            <a:off x="8997459" y="1146368"/>
            <a:ext cx="839363" cy="1082115"/>
          </a:xfrm>
          <a:prstGeom prst="rect">
            <a:avLst/>
          </a:prstGeom>
        </p:spPr>
      </p:pic>
    </p:spTree>
    <p:extLst>
      <p:ext uri="{BB962C8B-B14F-4D97-AF65-F5344CB8AC3E}">
        <p14:creationId xmlns:p14="http://schemas.microsoft.com/office/powerpoint/2010/main" val="23306025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8499A3D4EBC46A54B223F15BF4755" ma:contentTypeVersion="14" ma:contentTypeDescription="Create a new document." ma:contentTypeScope="" ma:versionID="d3d5f6b086a7ab15a956499acfa0459b">
  <xsd:schema xmlns:xsd="http://www.w3.org/2001/XMLSchema" xmlns:xs="http://www.w3.org/2001/XMLSchema" xmlns:p="http://schemas.microsoft.com/office/2006/metadata/properties" xmlns:ns3="682f1ccd-e5c5-43c9-b9d9-dd72e0a643d0" xmlns:ns4="75035800-fbd9-4494-bf62-86cc10c5d50d" targetNamespace="http://schemas.microsoft.com/office/2006/metadata/properties" ma:root="true" ma:fieldsID="511bc48eb78312e8c3260c6625d820ce" ns3:_="" ns4:_="">
    <xsd:import namespace="682f1ccd-e5c5-43c9-b9d9-dd72e0a643d0"/>
    <xsd:import namespace="75035800-fbd9-4494-bf62-86cc10c5d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1ccd-e5c5-43c9-b9d9-dd72e0a64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35800-fbd9-4494-bf62-86cc10c5d5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12F664-61FA-4F5A-81D5-194DE546B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f1ccd-e5c5-43c9-b9d9-dd72e0a643d0"/>
    <ds:schemaRef ds:uri="75035800-fbd9-4494-bf62-86cc10c5d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14DEC0-F9D9-4A49-8D4C-D0B1FA58B8DC}">
  <ds:schemaRef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75035800-fbd9-4494-bf62-86cc10c5d50d"/>
    <ds:schemaRef ds:uri="682f1ccd-e5c5-43c9-b9d9-dd72e0a643d0"/>
    <ds:schemaRef ds:uri="http://www.w3.org/XML/1998/namespace"/>
  </ds:schemaRefs>
</ds:datastoreItem>
</file>

<file path=customXml/itemProps3.xml><?xml version="1.0" encoding="utf-8"?>
<ds:datastoreItem xmlns:ds="http://schemas.openxmlformats.org/officeDocument/2006/customXml" ds:itemID="{015B054F-8548-473B-9AE2-82DB7B4E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6176</TotalTime>
  <Words>1782</Words>
  <Application>Microsoft Macintosh PowerPoint</Application>
  <PresentationFormat>Grand écran</PresentationFormat>
  <Paragraphs>175</Paragraphs>
  <Slides>20</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(Headings)</vt:lpstr>
      <vt:lpstr>Calibri Light</vt:lpstr>
      <vt:lpstr>Garrison Sans</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dc:title>
  <dc:creator>Damien Gallay</dc:creator>
  <cp:lastModifiedBy>Damien Gallay</cp:lastModifiedBy>
  <cp:revision>161</cp:revision>
  <cp:lastPrinted>2021-11-25T14:43:02Z</cp:lastPrinted>
  <dcterms:created xsi:type="dcterms:W3CDTF">2021-11-23T15:20:39Z</dcterms:created>
  <dcterms:modified xsi:type="dcterms:W3CDTF">2025-01-06T09:06:32Z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0x0101009528499A3D4EBC46A54B223F15BF4755</vt:lpwstr>
  </property>
</Properties>
</file>